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 id="2147483781" r:id="rId6"/>
  </p:sldMasterIdLst>
  <p:notesMasterIdLst>
    <p:notesMasterId r:id="rId34"/>
  </p:notesMasterIdLst>
  <p:sldIdLst>
    <p:sldId id="258" r:id="rId7"/>
    <p:sldId id="280" r:id="rId8"/>
    <p:sldId id="498" r:id="rId9"/>
    <p:sldId id="261" r:id="rId10"/>
    <p:sldId id="262" r:id="rId11"/>
    <p:sldId id="416" r:id="rId12"/>
    <p:sldId id="499" r:id="rId13"/>
    <p:sldId id="500" r:id="rId14"/>
    <p:sldId id="501" r:id="rId15"/>
    <p:sldId id="502" r:id="rId16"/>
    <p:sldId id="503" r:id="rId17"/>
    <p:sldId id="504" r:id="rId18"/>
    <p:sldId id="505" r:id="rId19"/>
    <p:sldId id="506" r:id="rId20"/>
    <p:sldId id="507" r:id="rId21"/>
    <p:sldId id="508" r:id="rId22"/>
    <p:sldId id="509" r:id="rId23"/>
    <p:sldId id="510" r:id="rId24"/>
    <p:sldId id="511" r:id="rId25"/>
    <p:sldId id="512" r:id="rId26"/>
    <p:sldId id="513" r:id="rId27"/>
    <p:sldId id="273" r:id="rId28"/>
    <p:sldId id="427" r:id="rId29"/>
    <p:sldId id="271" r:id="rId30"/>
    <p:sldId id="272" r:id="rId31"/>
    <p:sldId id="279" r:id="rId32"/>
    <p:sldId id="44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21"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894" autoAdjust="0"/>
  </p:normalViewPr>
  <p:slideViewPr>
    <p:cSldViewPr snapToGrid="0">
      <p:cViewPr varScale="1">
        <p:scale>
          <a:sx n="70" d="100"/>
          <a:sy n="70" d="100"/>
        </p:scale>
        <p:origin x="15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4DD14-C274-4DDC-810A-D19414E14073}" type="datetimeFigureOut">
              <a:rPr lang="en-IN" smtClean="0"/>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B7BC1-FA42-4ECF-A687-BDFC42B26157}" type="slidenum">
              <a:rPr lang="en-IN" smtClean="0"/>
              <a:t>‹#›</a:t>
            </a:fld>
            <a:endParaRPr lang="en-IN"/>
          </a:p>
        </p:txBody>
      </p:sp>
    </p:spTree>
    <p:extLst>
      <p:ext uri="{BB962C8B-B14F-4D97-AF65-F5344CB8AC3E}">
        <p14:creationId xmlns:p14="http://schemas.microsoft.com/office/powerpoint/2010/main" val="1397450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lbany" pitchFamily="18"/>
                <a:cs typeface="Tahoma" pitchFamily="2"/>
              </a:rPr>
              <a:t>To explain service discovery, think about a chat client.  If you've ever signed into a chat client, think about exactly what happens.  When you come into the chat client, you are instantly greeted with a listing of all of your friends who happen to be online.  And if you think about their perspective, they have suddenly seen your name pop into the list along with everyone else.  So what is actually happening is a two way exchange of information.  The client comes in and registers itself so the server knows who you are online.  But then the server gives the client something as well, a list of all known clients presently signed on.  So this is basically what service discovery is all about.  In essence your client has 'discovered' all of the other clients as the side effect of registering with the server.  AND the other side of this is that your client has itself been discovered by any other client who has interest in this information.</a:t>
            </a:r>
          </a:p>
          <a:p>
            <a:endParaRPr lang="en-IN" dirty="0"/>
          </a:p>
        </p:txBody>
      </p:sp>
      <p:sp>
        <p:nvSpPr>
          <p:cNvPr id="4" name="Slide Number Placeholder 3"/>
          <p:cNvSpPr>
            <a:spLocks noGrp="1"/>
          </p:cNvSpPr>
          <p:nvPr>
            <p:ph type="sldNum" sz="quarter" idx="5"/>
          </p:nvPr>
        </p:nvSpPr>
        <p:spPr/>
        <p:txBody>
          <a:bodyPr/>
          <a:lstStyle/>
          <a:p>
            <a:fld id="{BEFB7BC1-FA42-4ECF-A687-BDFC42B26157}" type="slidenum">
              <a:rPr lang="en-IN" smtClean="0"/>
              <a:t>6</a:t>
            </a:fld>
            <a:endParaRPr lang="en-IN"/>
          </a:p>
        </p:txBody>
      </p:sp>
    </p:spTree>
    <p:extLst>
      <p:ext uri="{BB962C8B-B14F-4D97-AF65-F5344CB8AC3E}">
        <p14:creationId xmlns:p14="http://schemas.microsoft.com/office/powerpoint/2010/main" val="1124143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When we have microservices, we typically have a large # of services that need to interact with each other, and this can be challenging to configure as I mentioned in the last module.  So the idea is that how can one application find all of the other runtime dependencies?  Well one option is to do all this manually using something like spring cloud config server.  But this is “brittle” solution – it is  impractical because there are a large # of dependencies, and it is easy to make a mistake.  So what service discovery does is provide a single lookup service that is “self maintaining” - because the clients register themselves and in the process become aware of all the other registrants.</a:t>
            </a:r>
          </a:p>
          <a:p>
            <a:pPr lvl="0"/>
            <a:r>
              <a:rPr lang="en-US" sz="1200" dirty="0">
                <a:latin typeface="Albany" pitchFamily="18"/>
                <a:cs typeface="Tahoma" pitchFamily="2"/>
              </a:rPr>
              <a:t>Now there are a number of solutions available in the wild right now, there is Eureka from Netflix, there's Consul, there is </a:t>
            </a:r>
            <a:r>
              <a:rPr lang="en-US" sz="1200" dirty="0" err="1">
                <a:latin typeface="Albany" pitchFamily="18"/>
                <a:cs typeface="Tahoma" pitchFamily="2"/>
              </a:rPr>
              <a:t>Etcd</a:t>
            </a:r>
            <a:r>
              <a:rPr lang="en-US" sz="1200" dirty="0">
                <a:latin typeface="Albany" pitchFamily="18"/>
                <a:cs typeface="Tahoma" pitchFamily="2"/>
              </a:rPr>
              <a:t>, </a:t>
            </a:r>
            <a:r>
              <a:rPr lang="en-US" sz="1200" dirty="0" err="1">
                <a:latin typeface="Albany" pitchFamily="18"/>
                <a:cs typeface="Tahoma" pitchFamily="2"/>
              </a:rPr>
              <a:t>smartstack</a:t>
            </a:r>
            <a:r>
              <a:rPr lang="en-US" sz="1200" dirty="0">
                <a:latin typeface="Albany" pitchFamily="18"/>
                <a:cs typeface="Tahoma" pitchFamily="2"/>
              </a:rPr>
              <a:t>, and others – I'm probably most familiar with Zookeeper from the Hadoop world.</a:t>
            </a:r>
          </a:p>
          <a:p>
            <a:endParaRPr lang="en-IN" dirty="0"/>
          </a:p>
        </p:txBody>
      </p:sp>
      <p:sp>
        <p:nvSpPr>
          <p:cNvPr id="4" name="Slide Number Placeholder 3"/>
          <p:cNvSpPr>
            <a:spLocks noGrp="1"/>
          </p:cNvSpPr>
          <p:nvPr>
            <p:ph type="sldNum" sz="quarter" idx="5"/>
          </p:nvPr>
        </p:nvSpPr>
        <p:spPr/>
        <p:txBody>
          <a:bodyPr/>
          <a:lstStyle/>
          <a:p>
            <a:fld id="{BEFB7BC1-FA42-4ECF-A687-BDFC42B26157}" type="slidenum">
              <a:rPr lang="en-IN" smtClean="0"/>
              <a:t>7</a:t>
            </a:fld>
            <a:endParaRPr lang="en-IN"/>
          </a:p>
        </p:txBody>
      </p:sp>
    </p:spTree>
    <p:extLst>
      <p:ext uri="{BB962C8B-B14F-4D97-AF65-F5344CB8AC3E}">
        <p14:creationId xmlns:p14="http://schemas.microsoft.com/office/powerpoint/2010/main" val="3623812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Of course, this section is going to focus on Eureka for service discovery.</a:t>
            </a:r>
          </a:p>
          <a:p>
            <a:pPr lvl="0"/>
            <a:r>
              <a:rPr lang="en-US" sz="1200" dirty="0">
                <a:latin typeface="Albany" pitchFamily="18"/>
                <a:cs typeface="Tahoma" pitchFamily="2"/>
              </a:rPr>
              <a:t>So what is eureka?</a:t>
            </a:r>
          </a:p>
          <a:p>
            <a:pPr lvl="0"/>
            <a:r>
              <a:rPr lang="en-US" sz="1200" dirty="0">
                <a:latin typeface="Albany" pitchFamily="18"/>
                <a:cs typeface="Tahoma" pitchFamily="2"/>
              </a:rPr>
              <a:t>Eureka is part of the Netflix family of open source projects.  Netflix has transformed itself via its IT infrastructure, and along the way they have open sourced a lot of their projects as they happen to be general purpose, and one of these is Eureka.  Eureka for service discovery.</a:t>
            </a:r>
          </a:p>
          <a:p>
            <a:pPr lvl="0"/>
            <a:r>
              <a:rPr lang="en-US" sz="1200" dirty="0">
                <a:latin typeface="Albany" pitchFamily="18"/>
                <a:cs typeface="Tahoma" pitchFamily="2"/>
              </a:rPr>
              <a:t>This is software that has been battle-tested by Netflix, it is being used by Netflix right now, in production, as we speak.</a:t>
            </a:r>
          </a:p>
          <a:p>
            <a:pPr lvl="0"/>
            <a:r>
              <a:rPr lang="en-US" sz="1200" dirty="0">
                <a:latin typeface="Albany" pitchFamily="18"/>
                <a:cs typeface="Tahoma" pitchFamily="2"/>
              </a:rPr>
              <a:t>What Eureka does is provide a lookup server, or registry.  This registry is going to be a living repository of all of the clients that have checked in.  And generally, there will be multiple eureka servers running and collaborating with each other.  NOT the same way we did this with spring cloud config server – we made that HA by running multiple copies behind a load balancer.  They all shared the same repository.  THIS is actually running multiple independent instances that intercommunicate with each other, replicating the state of the registered services, all in memory.  </a:t>
            </a:r>
          </a:p>
          <a:p>
            <a:pPr lvl="0"/>
            <a:r>
              <a:rPr lang="en-US" sz="1200" dirty="0">
                <a:latin typeface="Albany" pitchFamily="18"/>
                <a:cs typeface="Tahoma" pitchFamily="2"/>
              </a:rPr>
              <a:t>The client side of this is that the client will register itself with the eureka server, providing basic information like what kind of service it is, its host, port, and some other things that come in handy later like a health check URL to verify that this service is actually up.  And then the client services periodically send heartbeats to the server, and the server will automatically remove registrations of clients that it hasn't heard from in a specified interval.</a:t>
            </a:r>
          </a:p>
          <a:p>
            <a:pPr lvl="0"/>
            <a:endParaRPr lang="en-US" sz="2000"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BEFB7BC1-FA42-4ECF-A687-BDFC42B26157}" type="slidenum">
              <a:rPr lang="en-IN" smtClean="0"/>
              <a:t>8</a:t>
            </a:fld>
            <a:endParaRPr lang="en-IN"/>
          </a:p>
        </p:txBody>
      </p:sp>
    </p:spTree>
    <p:extLst>
      <p:ext uri="{BB962C8B-B14F-4D97-AF65-F5344CB8AC3E}">
        <p14:creationId xmlns:p14="http://schemas.microsoft.com/office/powerpoint/2010/main" val="432584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So lets talk a little bit about eureka server specifically.</a:t>
            </a:r>
          </a:p>
          <a:p>
            <a:endParaRPr lang="en-IN" dirty="0"/>
          </a:p>
        </p:txBody>
      </p:sp>
      <p:sp>
        <p:nvSpPr>
          <p:cNvPr id="4" name="Slide Number Placeholder 3"/>
          <p:cNvSpPr>
            <a:spLocks noGrp="1"/>
          </p:cNvSpPr>
          <p:nvPr>
            <p:ph type="sldNum" sz="quarter" idx="5"/>
          </p:nvPr>
        </p:nvSpPr>
        <p:spPr/>
        <p:txBody>
          <a:bodyPr/>
          <a:lstStyle/>
          <a:p>
            <a:fld id="{BEFB7BC1-FA42-4ECF-A687-BDFC42B26157}" type="slidenum">
              <a:rPr lang="en-IN" smtClean="0"/>
              <a:t>9</a:t>
            </a:fld>
            <a:endParaRPr lang="en-IN"/>
          </a:p>
        </p:txBody>
      </p:sp>
    </p:spTree>
    <p:extLst>
      <p:ext uri="{BB962C8B-B14F-4D97-AF65-F5344CB8AC3E}">
        <p14:creationId xmlns:p14="http://schemas.microsoft.com/office/powerpoint/2010/main" val="3067264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Next step, within one of your @Configuration classes, supply this @Enable Eureka Server annotation.  This tells Spring Boot to automatically configure this application as a Eureka server.  </a:t>
            </a:r>
          </a:p>
          <a:p>
            <a:pPr lvl="0"/>
            <a:r>
              <a:rPr lang="en-US" sz="1200" dirty="0">
                <a:latin typeface="Albany" pitchFamily="18"/>
                <a:cs typeface="Tahoma" pitchFamily="2"/>
              </a:rPr>
              <a:t>And that's it!  You now have all the coding you need to create a Eureka server.  You can build this and run it as is, though we will want to do a bit of configuration first.</a:t>
            </a:r>
          </a:p>
          <a:p>
            <a:endParaRPr lang="en-IN" dirty="0"/>
          </a:p>
        </p:txBody>
      </p:sp>
      <p:sp>
        <p:nvSpPr>
          <p:cNvPr id="4" name="Slide Number Placeholder 3"/>
          <p:cNvSpPr>
            <a:spLocks noGrp="1"/>
          </p:cNvSpPr>
          <p:nvPr>
            <p:ph type="sldNum" sz="quarter" idx="5"/>
          </p:nvPr>
        </p:nvSpPr>
        <p:spPr/>
        <p:txBody>
          <a:bodyPr/>
          <a:lstStyle/>
          <a:p>
            <a:fld id="{BEFB7BC1-FA42-4ECF-A687-BDFC42B26157}" type="slidenum">
              <a:rPr lang="en-IN" smtClean="0"/>
              <a:t>10</a:t>
            </a:fld>
            <a:endParaRPr lang="en-IN"/>
          </a:p>
        </p:txBody>
      </p:sp>
    </p:spTree>
    <p:extLst>
      <p:ext uri="{BB962C8B-B14F-4D97-AF65-F5344CB8AC3E}">
        <p14:creationId xmlns:p14="http://schemas.microsoft.com/office/powerpoint/2010/main" val="1012570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Next step, within one of your @Configuration classes, supply this @Enable Eureka Server annotation.  This tells Spring Boot to automatically configure this application as a Eureka server.  </a:t>
            </a:r>
          </a:p>
          <a:p>
            <a:pPr lvl="0"/>
            <a:r>
              <a:rPr lang="en-US" sz="1200" dirty="0">
                <a:latin typeface="Albany" pitchFamily="18"/>
                <a:cs typeface="Tahoma" pitchFamily="2"/>
              </a:rPr>
              <a:t>And that's it!  You now have all the coding you need to create a Eureka server.  You can build this and run it as is, though we will want to do a bit of configuration first.</a:t>
            </a:r>
          </a:p>
          <a:p>
            <a:endParaRPr lang="en-IN" dirty="0"/>
          </a:p>
        </p:txBody>
      </p:sp>
      <p:sp>
        <p:nvSpPr>
          <p:cNvPr id="4" name="Slide Number Placeholder 3"/>
          <p:cNvSpPr>
            <a:spLocks noGrp="1"/>
          </p:cNvSpPr>
          <p:nvPr>
            <p:ph type="sldNum" sz="quarter" idx="5"/>
          </p:nvPr>
        </p:nvSpPr>
        <p:spPr/>
        <p:txBody>
          <a:bodyPr/>
          <a:lstStyle/>
          <a:p>
            <a:fld id="{BEFB7BC1-FA42-4ECF-A687-BDFC42B26157}" type="slidenum">
              <a:rPr lang="en-IN" smtClean="0"/>
              <a:t>11</a:t>
            </a:fld>
            <a:endParaRPr lang="en-IN"/>
          </a:p>
        </p:txBody>
      </p:sp>
    </p:spTree>
    <p:extLst>
      <p:ext uri="{BB962C8B-B14F-4D97-AF65-F5344CB8AC3E}">
        <p14:creationId xmlns:p14="http://schemas.microsoft.com/office/powerpoint/2010/main" val="91422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the intended, typical deployment model for Eureka servers is to run multiple intercommunicating Eureka servers simultaneously.  Eureka is not designed to be used as a single instance deployed alone.  In fact if you do so, and you'll actually run a single instance in the upcoming lab, you'll get a number of warnings in the log that this isn't safe.</a:t>
            </a:r>
          </a:p>
          <a:p>
            <a:pPr lvl="0"/>
            <a:r>
              <a:rPr lang="en-US" sz="1200" dirty="0">
                <a:latin typeface="Albany" pitchFamily="18"/>
                <a:cs typeface="Tahoma" pitchFamily="2"/>
              </a:rPr>
              <a:t>The reason for this is because of how Eureka stores state.  Eureka does NOT persist state to any back-end storage like a database; rather it keeps everything in memory.  And to keep this safe and up-to-date it relies on communicating with other Eureka servers to share information.  This requires multiple servers to be available.  You can have as many as you like, 3 is considered the minimal workable number.</a:t>
            </a:r>
          </a:p>
          <a:p>
            <a:pPr lvl="0"/>
            <a:r>
              <a:rPr lang="en-US" sz="1200" dirty="0">
                <a:latin typeface="Albany" pitchFamily="18"/>
                <a:cs typeface="Tahoma" pitchFamily="2"/>
              </a:rPr>
              <a:t>Now for multiple eureka servers to work, you'll need to let each one know where the other possible servers are.  THIS information could be stored statically by the config server if you want, and what you could do is have a single JAR for your config server activated by different profiles to activate different copies of the Eureka Server.</a:t>
            </a:r>
          </a:p>
          <a:p>
            <a:pPr lvl="0"/>
            <a:endParaRPr lang="en-US" sz="1200" dirty="0">
              <a:latin typeface="Albany" pitchFamily="18"/>
              <a:cs typeface="Tahoma" pitchFamily="2"/>
            </a:endParaRPr>
          </a:p>
          <a:p>
            <a:pPr lvl="0"/>
            <a:endParaRPr lang="en-US" sz="1400"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BEFB7BC1-FA42-4ECF-A687-BDFC42B26157}" type="slidenum">
              <a:rPr lang="en-IN" smtClean="0"/>
              <a:t>12</a:t>
            </a:fld>
            <a:endParaRPr lang="en-IN"/>
          </a:p>
        </p:txBody>
      </p:sp>
    </p:spTree>
    <p:extLst>
      <p:ext uri="{BB962C8B-B14F-4D97-AF65-F5344CB8AC3E}">
        <p14:creationId xmlns:p14="http://schemas.microsoft.com/office/powerpoint/2010/main" val="1737316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On the client side, you can switch the parent pom by doing the same “boot” / “cloud” replacement as we did in the server, but this might not be </a:t>
            </a:r>
            <a:r>
              <a:rPr lang="en-US" sz="1200" dirty="0" err="1">
                <a:latin typeface="Albany" pitchFamily="18"/>
                <a:cs typeface="Tahoma" pitchFamily="2"/>
              </a:rPr>
              <a:t>desireable</a:t>
            </a:r>
            <a:r>
              <a:rPr lang="en-US" sz="1200" dirty="0">
                <a:latin typeface="Albany" pitchFamily="18"/>
                <a:cs typeface="Tahoma" pitchFamily="2"/>
              </a:rPr>
              <a:t> in every conceivable situation.  So if you still want to use the Boot parent, just add a dependency management section with the spring cloud starter parent.  The end result is exactly the same in terms of the spring cloud behavior.</a:t>
            </a:r>
          </a:p>
          <a:p>
            <a:endParaRPr lang="en-IN" dirty="0"/>
          </a:p>
        </p:txBody>
      </p:sp>
      <p:sp>
        <p:nvSpPr>
          <p:cNvPr id="4" name="Slide Number Placeholder 3"/>
          <p:cNvSpPr>
            <a:spLocks noGrp="1"/>
          </p:cNvSpPr>
          <p:nvPr>
            <p:ph type="sldNum" sz="quarter" idx="5"/>
          </p:nvPr>
        </p:nvSpPr>
        <p:spPr/>
        <p:txBody>
          <a:bodyPr/>
          <a:lstStyle/>
          <a:p>
            <a:fld id="{BEFB7BC1-FA42-4ECF-A687-BDFC42B26157}" type="slidenum">
              <a:rPr lang="en-IN" smtClean="0"/>
              <a:t>15</a:t>
            </a:fld>
            <a:endParaRPr lang="en-IN"/>
          </a:p>
        </p:txBody>
      </p:sp>
    </p:spTree>
    <p:extLst>
      <p:ext uri="{BB962C8B-B14F-4D97-AF65-F5344CB8AC3E}">
        <p14:creationId xmlns:p14="http://schemas.microsoft.com/office/powerpoint/2010/main" val="3731395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a:solidFill>
                  <a:srgbClr val="000000"/>
                </a:solidFill>
                <a:latin typeface="Calibri" pitchFamily="18"/>
                <a:ea typeface="ＭＳ Ｐゴシック" pitchFamily="2"/>
              </a:rPr>
              <a:t>.</a:t>
            </a:r>
            <a:endParaRPr lang="en-US" sz="120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BEFB7BC1-FA42-4ECF-A687-BDFC42B26157}" type="slidenum">
              <a:rPr lang="en-IN" smtClean="0"/>
              <a:t>23</a:t>
            </a:fld>
            <a:endParaRPr lang="en-IN"/>
          </a:p>
        </p:txBody>
      </p:sp>
    </p:spTree>
    <p:extLst>
      <p:ext uri="{BB962C8B-B14F-4D97-AF65-F5344CB8AC3E}">
        <p14:creationId xmlns:p14="http://schemas.microsoft.com/office/powerpoint/2010/main" val="2112607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938118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340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453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22766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250048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4670127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4933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41163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13366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41575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0705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109646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722046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20310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122911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0285735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480292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578818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214764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269585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8823882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82269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66956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791662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1014553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17547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8040352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7948927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42618432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507630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98438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555185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950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72608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etflix/eureka/wiki/Configuring-Eureka" TargetMode="Externa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3" Type="http://schemas.openxmlformats.org/officeDocument/2006/relationships/hyperlink" Target="http://techblog.netflix.com/2012/09/eureka.html" TargetMode="External"/><Relationship Id="rId2" Type="http://schemas.openxmlformats.org/officeDocument/2006/relationships/image" Target="../media/image23.jpg"/><Relationship Id="rId1" Type="http://schemas.openxmlformats.org/officeDocument/2006/relationships/slideLayout" Target="../slideLayouts/slideLayout127.xml"/><Relationship Id="rId4" Type="http://schemas.openxmlformats.org/officeDocument/2006/relationships/hyperlink" Target="https://spring.io/blog/2015/01/20/microservice-registration-and-discovery-with-spring-cloud-and-netflix-s-eureka"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 Service Registry</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Developer</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Service Registry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Making a Eureka Server – Building, part 1</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5176421" cy="4493538"/>
          </a:xfrm>
          <a:prstGeom prst="rect">
            <a:avLst/>
          </a:prstGeom>
        </p:spPr>
        <p:txBody>
          <a:bodyPr wrap="square">
            <a:spAutoFit/>
          </a:bodyPr>
          <a:lstStyle/>
          <a:p>
            <a:pPr marL="285750" indent="-285750">
              <a:buFont typeface="Arial" panose="020B0604020202020204" pitchFamily="34" charset="0"/>
              <a:buChar char="•"/>
            </a:pPr>
            <a:r>
              <a:rPr lang="en-US" sz="2200" dirty="0">
                <a:latin typeface="IBM Plex Sans" panose="020B0503050203000203" pitchFamily="34" charset="0"/>
              </a:rPr>
              <a:t>Include minimal dependencies in your POM (or Gradle)</a:t>
            </a:r>
          </a:p>
          <a:p>
            <a:pPr marL="800100" lvl="1" indent="-342900">
              <a:buFont typeface="Courier New" panose="02070309020205020404" pitchFamily="49" charset="0"/>
              <a:buChar char="o"/>
            </a:pPr>
            <a:r>
              <a:rPr lang="en-US" sz="2000" dirty="0">
                <a:latin typeface="IBM Plex Sans" panose="020B0503050203000203" pitchFamily="34" charset="0"/>
              </a:rPr>
              <a:t>Spring Boot Starter Parent</a:t>
            </a:r>
          </a:p>
          <a:p>
            <a:pPr marL="800100" lvl="1" indent="-342900">
              <a:buFont typeface="Courier New" panose="02070309020205020404" pitchFamily="49" charset="0"/>
              <a:buChar char="o"/>
            </a:pPr>
            <a:r>
              <a:rPr lang="en-US" sz="2000" dirty="0">
                <a:latin typeface="IBM Plex Sans" panose="020B0503050203000203" pitchFamily="34" charset="0"/>
              </a:rPr>
              <a:t>Spring Cloud Starter Parent</a:t>
            </a:r>
          </a:p>
          <a:p>
            <a:pPr marL="800100" lvl="1" indent="-342900">
              <a:buFont typeface="Courier New" panose="02070309020205020404" pitchFamily="49" charset="0"/>
              <a:buChar char="o"/>
            </a:pPr>
            <a:r>
              <a:rPr lang="en-US" sz="2000" dirty="0">
                <a:latin typeface="IBM Plex Sans" panose="020B0503050203000203" pitchFamily="34" charset="0"/>
              </a:rPr>
              <a:t>Spring Cloud Starter Eureka Server</a:t>
            </a:r>
          </a:p>
          <a:p>
            <a:pPr marL="800100" lvl="1" indent="-342900">
              <a:buFont typeface="Courier New" panose="02070309020205020404" pitchFamily="49" charset="0"/>
              <a:buChar char="o"/>
            </a:pPr>
            <a:endParaRPr lang="en-US" sz="2000" dirty="0">
              <a:latin typeface="IBM Plex Sans" panose="020B0503050203000203" pitchFamily="34" charset="0"/>
            </a:endParaRPr>
          </a:p>
          <a:p>
            <a:pPr marL="800100" lvl="1" indent="-342900">
              <a:buFont typeface="Courier New" panose="02070309020205020404" pitchFamily="49" charset="0"/>
              <a:buChar char="o"/>
            </a:pPr>
            <a:endParaRPr lang="en-US" sz="2000" dirty="0">
              <a:latin typeface="IBM Plex Sans" panose="020B0503050203000203" pitchFamily="34" charset="0"/>
            </a:endParaRPr>
          </a:p>
          <a:p>
            <a:pPr marL="800100" lvl="1" indent="-342900">
              <a:buFont typeface="Courier New" panose="02070309020205020404" pitchFamily="49" charset="0"/>
              <a:buChar char="o"/>
            </a:pPr>
            <a:endParaRPr lang="en-US" sz="20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Does this look familiar?</a:t>
            </a:r>
          </a:p>
          <a:p>
            <a:pPr marL="800100" lvl="1" indent="-342900">
              <a:buFont typeface="Courier New" panose="02070309020205020404" pitchFamily="49" charset="0"/>
              <a:buChar char="o"/>
            </a:pPr>
            <a:r>
              <a:rPr lang="en-US" sz="2000" dirty="0">
                <a:latin typeface="IBM Plex Sans" panose="020B0503050203000203" pitchFamily="34" charset="0"/>
              </a:rPr>
              <a:t>Same parent as config server</a:t>
            </a:r>
          </a:p>
          <a:p>
            <a:pPr marL="800100" lvl="1" indent="-342900">
              <a:buFont typeface="Courier New" panose="02070309020205020404" pitchFamily="49" charset="0"/>
              <a:buChar char="o"/>
            </a:pPr>
            <a:r>
              <a:rPr lang="en-US" sz="2000" dirty="0">
                <a:latin typeface="IBM Plex Sans" panose="020B0503050203000203" pitchFamily="34" charset="0"/>
              </a:rPr>
              <a:t>“cloud-starter-eureka-server” instead of “cloud-config-server”</a:t>
            </a:r>
          </a:p>
          <a:p>
            <a:pPr lvl="1"/>
            <a:endParaRPr lang="en-US" sz="2000" dirty="0">
              <a:latin typeface="IBM Plex Sans" panose="020B0503050203000203" pitchFamily="34" charset="0"/>
            </a:endParaRPr>
          </a:p>
          <a:p>
            <a:pPr marL="285750" indent="-285750">
              <a:buFont typeface="Arial" panose="020B0604020202020204" pitchFamily="34" charset="0"/>
              <a:buChar char="•"/>
            </a:pPr>
            <a:endParaRPr lang="en-US" sz="2200" dirty="0">
              <a:latin typeface="IBM Plex Sans" panose="020B0503050203000203" pitchFamily="34" charset="0"/>
            </a:endParaRPr>
          </a:p>
        </p:txBody>
      </p:sp>
      <p:sp>
        <p:nvSpPr>
          <p:cNvPr id="8" name="TextBox 7">
            <a:extLst>
              <a:ext uri="{FF2B5EF4-FFF2-40B4-BE49-F238E27FC236}">
                <a16:creationId xmlns:a16="http://schemas.microsoft.com/office/drawing/2014/main" id="{F120AFA7-B8E8-4D58-A5E4-802905D2E3D6}"/>
              </a:ext>
            </a:extLst>
          </p:cNvPr>
          <p:cNvSpPr txBox="1"/>
          <p:nvPr/>
        </p:nvSpPr>
        <p:spPr>
          <a:xfrm>
            <a:off x="5936202" y="1341120"/>
            <a:ext cx="5330509" cy="5378593"/>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8080"/>
                </a:solidFill>
                <a:latin typeface="IBM Plex Sans" panose="020B0503050203000203" pitchFamily="34" charset="0"/>
                <a:ea typeface="Monaco" pitchFamily="49"/>
                <a:cs typeface="Monaco" pitchFamily="49"/>
              </a:rPr>
              <a:t>&lt;</a:t>
            </a:r>
            <a:r>
              <a:rPr lang="en-US" sz="1400" b="1" dirty="0">
                <a:solidFill>
                  <a:srgbClr val="3F7F7F"/>
                </a:solidFill>
                <a:latin typeface="IBM Plex Sans" panose="020B0503050203000203" pitchFamily="34" charset="0"/>
                <a:ea typeface="Monaco" pitchFamily="49"/>
                <a:cs typeface="Monaco" pitchFamily="49"/>
              </a:rPr>
              <a:t>parent</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groupId</a:t>
            </a:r>
            <a:r>
              <a:rPr lang="en-US" sz="1400" b="1" dirty="0">
                <a:solidFill>
                  <a:srgbClr val="008080"/>
                </a:solidFill>
                <a:latin typeface="IBM Plex Sans" panose="020B0503050203000203" pitchFamily="34" charset="0"/>
                <a:ea typeface="Monaco" pitchFamily="49"/>
                <a:cs typeface="Monaco" pitchFamily="49"/>
              </a:rPr>
              <a:t>&gt;</a:t>
            </a:r>
            <a:r>
              <a:rPr lang="en-US" sz="1400" b="1" dirty="0" err="1">
                <a:solidFill>
                  <a:srgbClr val="000000"/>
                </a:solidFill>
                <a:latin typeface="IBM Plex Sans" panose="020B0503050203000203" pitchFamily="34" charset="0"/>
                <a:ea typeface="Monaco" pitchFamily="49"/>
                <a:cs typeface="Monaco" pitchFamily="49"/>
              </a:rPr>
              <a:t>org.springframework.boot</a:t>
            </a: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groupId</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artifactId</a:t>
            </a:r>
            <a:r>
              <a:rPr lang="en-US" sz="1400" b="1" dirty="0">
                <a:solidFill>
                  <a:srgbClr val="008080"/>
                </a:solidFill>
                <a:latin typeface="IBM Plex Sans" panose="020B0503050203000203" pitchFamily="34" charset="0"/>
                <a:ea typeface="Monaco" pitchFamily="49"/>
                <a:cs typeface="Monaco" pitchFamily="49"/>
              </a:rPr>
              <a:t>&gt;</a:t>
            </a:r>
            <a:r>
              <a:rPr lang="en-US" sz="1400" b="1" dirty="0">
                <a:solidFill>
                  <a:srgbClr val="000000"/>
                </a:solidFill>
                <a:latin typeface="IBM Plex Sans" panose="020B0503050203000203" pitchFamily="34" charset="0"/>
                <a:ea typeface="Monaco" pitchFamily="49"/>
                <a:cs typeface="Monaco" pitchFamily="49"/>
              </a:rPr>
              <a:t>spring-boot-starter-parent</a:t>
            </a: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artifactId</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008080"/>
                </a:solidFill>
                <a:latin typeface="IBM Plex Sans" panose="020B0503050203000203" pitchFamily="34" charset="0"/>
                <a:ea typeface="Monaco" pitchFamily="49"/>
                <a:cs typeface="Monaco" pitchFamily="49"/>
              </a:rPr>
              <a:t>&lt;</a:t>
            </a:r>
            <a:r>
              <a:rPr lang="en-US" sz="1400" b="1" dirty="0">
                <a:solidFill>
                  <a:srgbClr val="3F7F7F"/>
                </a:solidFill>
                <a:latin typeface="IBM Plex Sans" panose="020B0503050203000203" pitchFamily="34" charset="0"/>
                <a:ea typeface="Monaco" pitchFamily="49"/>
                <a:cs typeface="Monaco" pitchFamily="49"/>
              </a:rPr>
              <a:t>version</a:t>
            </a:r>
            <a:r>
              <a:rPr lang="en-US" sz="1400" b="1" dirty="0">
                <a:solidFill>
                  <a:srgbClr val="008080"/>
                </a:solidFill>
                <a:latin typeface="IBM Plex Sans" panose="020B0503050203000203" pitchFamily="34" charset="0"/>
                <a:ea typeface="Monaco" pitchFamily="49"/>
                <a:cs typeface="Monaco" pitchFamily="49"/>
              </a:rPr>
              <a:t>&gt;</a:t>
            </a:r>
            <a:r>
              <a:rPr lang="en-US" sz="1400" b="1" dirty="0">
                <a:solidFill>
                  <a:srgbClr val="000000"/>
                </a:solidFill>
                <a:latin typeface="IBM Plex Sans" panose="020B0503050203000203" pitchFamily="34" charset="0"/>
                <a:ea typeface="Monaco" pitchFamily="49"/>
                <a:cs typeface="Monaco" pitchFamily="49"/>
              </a:rPr>
              <a:t>2.2.6.RELEASE</a:t>
            </a:r>
            <a:r>
              <a:rPr lang="en-US" sz="1400" b="1" dirty="0">
                <a:solidFill>
                  <a:srgbClr val="008080"/>
                </a:solidFill>
                <a:latin typeface="IBM Plex Sans" panose="020B0503050203000203" pitchFamily="34" charset="0"/>
                <a:ea typeface="Monaco" pitchFamily="49"/>
                <a:cs typeface="Monaco" pitchFamily="49"/>
              </a:rPr>
              <a:t>&lt;/</a:t>
            </a:r>
            <a:r>
              <a:rPr lang="en-US" sz="1400" b="1" dirty="0">
                <a:solidFill>
                  <a:srgbClr val="3F7F7F"/>
                </a:solidFill>
                <a:latin typeface="IBM Plex Sans" panose="020B0503050203000203" pitchFamily="34" charset="0"/>
                <a:ea typeface="Monaco" pitchFamily="49"/>
                <a:cs typeface="Monaco" pitchFamily="49"/>
              </a:rPr>
              <a:t>version</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8080"/>
                </a:solidFill>
                <a:latin typeface="IBM Plex Sans" panose="020B0503050203000203" pitchFamily="34" charset="0"/>
                <a:ea typeface="Monaco" pitchFamily="49"/>
                <a:cs typeface="Monaco" pitchFamily="49"/>
              </a:rPr>
              <a:t>&lt;/</a:t>
            </a:r>
            <a:r>
              <a:rPr lang="en-US" sz="1400" b="1" dirty="0">
                <a:solidFill>
                  <a:srgbClr val="3F7F7F"/>
                </a:solidFill>
                <a:latin typeface="IBM Plex Sans" panose="020B0503050203000203" pitchFamily="34" charset="0"/>
                <a:ea typeface="Monaco" pitchFamily="49"/>
                <a:cs typeface="Monaco" pitchFamily="49"/>
              </a:rPr>
              <a:t>parent</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8080"/>
                </a:solidFill>
                <a:latin typeface="IBM Plex Sans" panose="020B0503050203000203" pitchFamily="34" charset="0"/>
                <a:ea typeface="Monaco" pitchFamily="49"/>
                <a:cs typeface="Monaco" pitchFamily="49"/>
              </a:rPr>
              <a: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dependencyManagement</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008080"/>
                </a:solidFill>
                <a:latin typeface="IBM Plex Sans" panose="020B0503050203000203" pitchFamily="34" charset="0"/>
                <a:ea typeface="Monaco" pitchFamily="49"/>
                <a:cs typeface="Monaco" pitchFamily="49"/>
              </a:rPr>
              <a:t>&lt;</a:t>
            </a:r>
            <a:r>
              <a:rPr lang="en-US" sz="1400" b="1" dirty="0">
                <a:solidFill>
                  <a:srgbClr val="3F7F7F"/>
                </a:solidFill>
                <a:latin typeface="IBM Plex Sans" panose="020B0503050203000203" pitchFamily="34" charset="0"/>
                <a:ea typeface="Monaco" pitchFamily="49"/>
                <a:cs typeface="Monaco" pitchFamily="49"/>
              </a:rPr>
              <a:t>dependencies</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008080"/>
                </a:solidFill>
                <a:latin typeface="IBM Plex Sans" panose="020B0503050203000203" pitchFamily="34" charset="0"/>
                <a:ea typeface="Monaco" pitchFamily="49"/>
                <a:cs typeface="Monaco" pitchFamily="49"/>
              </a:rPr>
              <a:t>&lt;</a:t>
            </a:r>
            <a:r>
              <a:rPr lang="en-US" sz="1400" b="1" dirty="0">
                <a:solidFill>
                  <a:srgbClr val="3F7F7F"/>
                </a:solidFill>
                <a:latin typeface="IBM Plex Sans" panose="020B0503050203000203" pitchFamily="34" charset="0"/>
                <a:ea typeface="Monaco" pitchFamily="49"/>
                <a:cs typeface="Monaco" pitchFamily="49"/>
              </a:rPr>
              <a:t>dependency</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groupId</a:t>
            </a:r>
            <a:r>
              <a:rPr lang="en-US" sz="1400" b="1" dirty="0">
                <a:solidFill>
                  <a:srgbClr val="008080"/>
                </a:solidFill>
                <a:latin typeface="IBM Plex Sans" panose="020B0503050203000203" pitchFamily="34" charset="0"/>
                <a:ea typeface="Monaco" pitchFamily="49"/>
                <a:cs typeface="Monaco" pitchFamily="49"/>
              </a:rPr>
              <a:t>&gt;</a:t>
            </a:r>
            <a:r>
              <a:rPr lang="en-US" sz="1400" b="1" dirty="0" err="1">
                <a:solidFill>
                  <a:srgbClr val="000000"/>
                </a:solidFill>
                <a:latin typeface="IBM Plex Sans" panose="020B0503050203000203" pitchFamily="34" charset="0"/>
                <a:ea typeface="Monaco" pitchFamily="49"/>
                <a:cs typeface="Monaco" pitchFamily="49"/>
              </a:rPr>
              <a:t>org.springframework.cloud</a:t>
            </a: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groupId</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artifactId</a:t>
            </a:r>
            <a:r>
              <a:rPr lang="en-US" sz="1400" b="1" dirty="0">
                <a:solidFill>
                  <a:srgbClr val="008080"/>
                </a:solidFill>
                <a:latin typeface="IBM Plex Sans" panose="020B0503050203000203" pitchFamily="34" charset="0"/>
                <a:ea typeface="Monaco" pitchFamily="49"/>
                <a:cs typeface="Monaco" pitchFamily="49"/>
              </a:rPr>
              <a:t>&gt;</a:t>
            </a:r>
            <a:r>
              <a:rPr lang="en-US" sz="1400" b="1" dirty="0">
                <a:solidFill>
                  <a:srgbClr val="000000"/>
                </a:solidFill>
                <a:latin typeface="IBM Plex Sans" panose="020B0503050203000203" pitchFamily="34" charset="0"/>
                <a:ea typeface="Monaco" pitchFamily="49"/>
                <a:cs typeface="Monaco" pitchFamily="49"/>
              </a:rPr>
              <a:t>spring-cloud-starter-parent</a:t>
            </a: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artifactId</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008080"/>
                </a:solidFill>
                <a:latin typeface="IBM Plex Sans" panose="020B0503050203000203" pitchFamily="34" charset="0"/>
                <a:ea typeface="Monaco" pitchFamily="49"/>
                <a:cs typeface="Monaco" pitchFamily="49"/>
              </a:rPr>
              <a:t>&lt;</a:t>
            </a:r>
            <a:r>
              <a:rPr lang="en-US" sz="1400" b="1" dirty="0">
                <a:solidFill>
                  <a:srgbClr val="3F7F7F"/>
                </a:solidFill>
                <a:latin typeface="IBM Plex Sans" panose="020B0503050203000203" pitchFamily="34" charset="0"/>
                <a:ea typeface="Monaco" pitchFamily="49"/>
                <a:cs typeface="Monaco" pitchFamily="49"/>
              </a:rPr>
              <a:t>version</a:t>
            </a:r>
            <a:r>
              <a:rPr lang="en-US" sz="1400" b="1" dirty="0">
                <a:solidFill>
                  <a:srgbClr val="008080"/>
                </a:solidFill>
                <a:latin typeface="IBM Plex Sans" panose="020B0503050203000203" pitchFamily="34" charset="0"/>
                <a:ea typeface="Monaco" pitchFamily="49"/>
                <a:cs typeface="Monaco" pitchFamily="49"/>
              </a:rPr>
              <a:t>&gt;</a:t>
            </a:r>
            <a:r>
              <a:rPr lang="en-US" sz="1400" b="1" dirty="0">
                <a:solidFill>
                  <a:srgbClr val="000000"/>
                </a:solidFill>
                <a:latin typeface="IBM Plex Sans" panose="020B0503050203000203" pitchFamily="34" charset="0"/>
                <a:ea typeface="Monaco" pitchFamily="49"/>
                <a:cs typeface="Monaco" pitchFamily="49"/>
              </a:rPr>
              <a:t>Hoxton.SR3</a:t>
            </a:r>
            <a:r>
              <a:rPr lang="en-US" sz="1400" b="1" dirty="0">
                <a:solidFill>
                  <a:srgbClr val="008080"/>
                </a:solidFill>
                <a:latin typeface="IBM Plex Sans" panose="020B0503050203000203" pitchFamily="34" charset="0"/>
                <a:ea typeface="Monaco" pitchFamily="49"/>
                <a:cs typeface="Monaco" pitchFamily="49"/>
              </a:rPr>
              <a:t>&lt;/</a:t>
            </a:r>
            <a:r>
              <a:rPr lang="en-US" sz="1400" b="1" dirty="0">
                <a:solidFill>
                  <a:srgbClr val="3F7F7F"/>
                </a:solidFill>
                <a:latin typeface="IBM Plex Sans" panose="020B0503050203000203" pitchFamily="34" charset="0"/>
                <a:ea typeface="Monaco" pitchFamily="49"/>
                <a:cs typeface="Monaco" pitchFamily="49"/>
              </a:rPr>
              <a:t>version</a:t>
            </a:r>
            <a:r>
              <a:rPr lang="en-US" sz="1400" b="1"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prstClr val="black"/>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8080"/>
                </a:solidFill>
                <a:latin typeface="IBM Plex Sans" panose="020B0503050203000203" pitchFamily="34" charset="0"/>
                <a:ea typeface="Monaco" pitchFamily="49"/>
                <a:cs typeface="Monaco" pitchFamily="49"/>
              </a:rPr>
              <a:t>&lt;/</a:t>
            </a:r>
            <a:r>
              <a:rPr lang="en-US" sz="1400" b="1" dirty="0" err="1">
                <a:solidFill>
                  <a:srgbClr val="3F7F7F"/>
                </a:solidFill>
                <a:latin typeface="IBM Plex Sans" panose="020B0503050203000203" pitchFamily="34" charset="0"/>
                <a:ea typeface="Monaco" pitchFamily="49"/>
                <a:cs typeface="Monaco" pitchFamily="49"/>
              </a:rPr>
              <a:t>dependencyManagement</a:t>
            </a:r>
            <a:r>
              <a:rPr lang="en-US" sz="1400" b="1" dirty="0">
                <a:solidFill>
                  <a:srgbClr val="008080"/>
                </a:solidFill>
                <a:latin typeface="IBM Plex Sans" panose="020B0503050203000203" pitchFamily="34" charset="0"/>
                <a:ea typeface="Monaco" pitchFamily="49"/>
                <a:cs typeface="Monaco" pitchFamily="49"/>
              </a:rPr>
              <a:t>&gt;</a:t>
            </a:r>
          </a:p>
          <a:p>
            <a:pPr defTabSz="822960" hangingPunct="0"/>
            <a:endParaRPr lang="en-US" sz="1400" dirty="0">
              <a:solidFill>
                <a:srgbClr val="000000"/>
              </a:solidFill>
              <a:latin typeface="IBM Plex Sans" panose="020B0503050203000203" pitchFamily="34" charset="0"/>
              <a:ea typeface="Monaco" pitchFamily="49"/>
              <a:cs typeface="Monaco" pitchFamily="49"/>
            </a:endParaRPr>
          </a:p>
          <a:p>
            <a:pPr defTabSz="822960" hangingPunct="0"/>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008080"/>
                </a:solidFill>
                <a:latin typeface="IBM Plex Sans" panose="020B0503050203000203" pitchFamily="34" charset="0"/>
                <a:ea typeface="Monaco" pitchFamily="49"/>
                <a:cs typeface="Monaco" pitchFamily="49"/>
              </a:rPr>
              <a:t>&lt;</a:t>
            </a:r>
            <a:r>
              <a:rPr lang="en-US" sz="1400" dirty="0">
                <a:solidFill>
                  <a:srgbClr val="3F7F7F"/>
                </a:solidFill>
                <a:latin typeface="IBM Plex Sans" panose="020B0503050203000203" pitchFamily="34" charset="0"/>
                <a:ea typeface="Monaco" pitchFamily="49"/>
                <a:cs typeface="Monaco" pitchFamily="49"/>
              </a:rPr>
              <a:t>dependencies</a:t>
            </a:r>
            <a:r>
              <a:rPr lang="en-US" sz="1400" dirty="0">
                <a:solidFill>
                  <a:srgbClr val="008080"/>
                </a:solidFill>
                <a:latin typeface="IBM Plex Sans" panose="020B0503050203000203" pitchFamily="34" charset="0"/>
                <a:ea typeface="Monaco" pitchFamily="49"/>
                <a:cs typeface="Monaco" pitchFamily="49"/>
              </a:rPr>
              <a:t>&gt;</a:t>
            </a:r>
          </a:p>
          <a:p>
            <a:pPr defTabSz="822960" hangingPunct="0"/>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008080"/>
                </a:solidFill>
                <a:latin typeface="IBM Plex Sans" panose="020B0503050203000203" pitchFamily="34" charset="0"/>
                <a:ea typeface="Monaco" pitchFamily="49"/>
                <a:cs typeface="Monaco" pitchFamily="49"/>
              </a:rPr>
              <a:t>&lt;</a:t>
            </a:r>
            <a:r>
              <a:rPr lang="en-US" sz="1400" dirty="0">
                <a:solidFill>
                  <a:srgbClr val="3F7F7F"/>
                </a:solidFill>
                <a:latin typeface="IBM Plex Sans" panose="020B0503050203000203" pitchFamily="34" charset="0"/>
                <a:ea typeface="Monaco" pitchFamily="49"/>
                <a:cs typeface="Monaco" pitchFamily="49"/>
              </a:rPr>
              <a:t>dependency</a:t>
            </a:r>
            <a:r>
              <a:rPr lang="en-US" sz="1400" dirty="0">
                <a:solidFill>
                  <a:srgbClr val="008080"/>
                </a:solidFill>
                <a:latin typeface="IBM Plex Sans" panose="020B0503050203000203" pitchFamily="34" charset="0"/>
                <a:ea typeface="Monaco" pitchFamily="49"/>
                <a:cs typeface="Monaco" pitchFamily="49"/>
              </a:rPr>
              <a:t>&gt;</a:t>
            </a:r>
          </a:p>
          <a:p>
            <a:pPr defTabSz="822960" hangingPunct="0"/>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008080"/>
                </a:solidFill>
                <a:latin typeface="IBM Plex Sans" panose="020B0503050203000203" pitchFamily="34" charset="0"/>
                <a:ea typeface="Monaco" pitchFamily="49"/>
                <a:cs typeface="Monaco" pitchFamily="49"/>
              </a:rPr>
              <a:t>&lt;</a:t>
            </a:r>
            <a:r>
              <a:rPr lang="en-US" sz="1400" dirty="0" err="1">
                <a:solidFill>
                  <a:srgbClr val="3F7F7F"/>
                </a:solidFill>
                <a:latin typeface="IBM Plex Sans" panose="020B0503050203000203" pitchFamily="34" charset="0"/>
                <a:ea typeface="Monaco" pitchFamily="49"/>
                <a:cs typeface="Monaco" pitchFamily="49"/>
              </a:rPr>
              <a:t>groupId</a:t>
            </a:r>
            <a:r>
              <a:rPr lang="en-US" sz="1400" dirty="0">
                <a:solidFill>
                  <a:srgbClr val="008080"/>
                </a:solidFill>
                <a:latin typeface="IBM Plex Sans" panose="020B0503050203000203" pitchFamily="34" charset="0"/>
                <a:ea typeface="Monaco" pitchFamily="49"/>
                <a:cs typeface="Monaco" pitchFamily="49"/>
              </a:rPr>
              <a:t>&gt;</a:t>
            </a:r>
            <a:r>
              <a:rPr lang="en-US" sz="1400" dirty="0" err="1">
                <a:solidFill>
                  <a:srgbClr val="000000"/>
                </a:solidFill>
                <a:latin typeface="IBM Plex Sans" panose="020B0503050203000203" pitchFamily="34" charset="0"/>
                <a:ea typeface="Monaco" pitchFamily="49"/>
                <a:cs typeface="Monaco" pitchFamily="49"/>
              </a:rPr>
              <a:t>org.springframework.</a:t>
            </a:r>
            <a:r>
              <a:rPr lang="en-US" sz="1400" b="1" dirty="0" err="1">
                <a:solidFill>
                  <a:srgbClr val="000000"/>
                </a:solidFill>
                <a:latin typeface="IBM Plex Sans" panose="020B0503050203000203" pitchFamily="34" charset="0"/>
                <a:ea typeface="Monaco" pitchFamily="49"/>
                <a:cs typeface="Monaco" pitchFamily="49"/>
              </a:rPr>
              <a:t>cloud</a:t>
            </a:r>
            <a:r>
              <a:rPr lang="en-US" sz="1400" dirty="0">
                <a:solidFill>
                  <a:srgbClr val="008080"/>
                </a:solidFill>
                <a:latin typeface="IBM Plex Sans" panose="020B0503050203000203" pitchFamily="34" charset="0"/>
                <a:ea typeface="Monaco" pitchFamily="49"/>
                <a:cs typeface="Monaco" pitchFamily="49"/>
              </a:rPr>
              <a:t>&lt;/</a:t>
            </a:r>
            <a:r>
              <a:rPr lang="en-US" sz="1400" dirty="0" err="1">
                <a:solidFill>
                  <a:srgbClr val="3F7F7F"/>
                </a:solidFill>
                <a:latin typeface="IBM Plex Sans" panose="020B0503050203000203" pitchFamily="34" charset="0"/>
                <a:ea typeface="Monaco" pitchFamily="49"/>
                <a:cs typeface="Monaco" pitchFamily="49"/>
              </a:rPr>
              <a:t>groupId</a:t>
            </a:r>
            <a:r>
              <a:rPr lang="en-US" sz="1400" dirty="0">
                <a:solidFill>
                  <a:srgbClr val="008080"/>
                </a:solidFill>
                <a:latin typeface="IBM Plex Sans" panose="020B0503050203000203" pitchFamily="34" charset="0"/>
                <a:ea typeface="Monaco" pitchFamily="49"/>
                <a:cs typeface="Monaco" pitchFamily="49"/>
              </a:rPr>
              <a:t>&gt;</a:t>
            </a:r>
          </a:p>
          <a:p>
            <a:pPr defTabSz="822960" hangingPunct="0"/>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008080"/>
                </a:solidFill>
                <a:latin typeface="IBM Plex Sans" panose="020B0503050203000203" pitchFamily="34" charset="0"/>
                <a:ea typeface="Monaco" pitchFamily="49"/>
                <a:cs typeface="Monaco" pitchFamily="49"/>
              </a:rPr>
              <a:t>&lt;</a:t>
            </a:r>
            <a:r>
              <a:rPr lang="en-US" sz="1400" dirty="0" err="1">
                <a:solidFill>
                  <a:srgbClr val="3F7F7F"/>
                </a:solidFill>
                <a:latin typeface="IBM Plex Sans" panose="020B0503050203000203" pitchFamily="34" charset="0"/>
                <a:ea typeface="Monaco" pitchFamily="49"/>
                <a:cs typeface="Monaco" pitchFamily="49"/>
              </a:rPr>
              <a:t>artifactId</a:t>
            </a:r>
            <a:r>
              <a:rPr lang="en-US" sz="1400" dirty="0">
                <a:solidFill>
                  <a:srgbClr val="008080"/>
                </a:solidFill>
                <a:latin typeface="IBM Plex Sans" panose="020B0503050203000203" pitchFamily="34" charset="0"/>
                <a:ea typeface="Monaco" pitchFamily="49"/>
                <a:cs typeface="Monaco" pitchFamily="49"/>
              </a:rPr>
              <a:t>&gt;</a:t>
            </a:r>
            <a:r>
              <a:rPr lang="en-US" sz="1400" dirty="0">
                <a:solidFill>
                  <a:srgbClr val="000000"/>
                </a:solidFill>
                <a:latin typeface="IBM Plex Sans" panose="020B0503050203000203" pitchFamily="34" charset="0"/>
                <a:ea typeface="Monaco" pitchFamily="49"/>
                <a:cs typeface="Monaco" pitchFamily="49"/>
              </a:rPr>
              <a:t>spring-</a:t>
            </a:r>
            <a:r>
              <a:rPr lang="en-US" sz="1400" b="1" dirty="0">
                <a:solidFill>
                  <a:srgbClr val="000000"/>
                </a:solidFill>
                <a:latin typeface="IBM Plex Sans" panose="020B0503050203000203" pitchFamily="34" charset="0"/>
                <a:ea typeface="Monaco" pitchFamily="49"/>
                <a:cs typeface="Monaco" pitchFamily="49"/>
              </a:rPr>
              <a:t>cloud-starter-eureka-server</a:t>
            </a:r>
            <a:r>
              <a:rPr lang="en-US" sz="1400" dirty="0">
                <a:solidFill>
                  <a:srgbClr val="008080"/>
                </a:solidFill>
                <a:latin typeface="IBM Plex Sans" panose="020B0503050203000203" pitchFamily="34" charset="0"/>
                <a:ea typeface="Monaco" pitchFamily="49"/>
                <a:cs typeface="Monaco" pitchFamily="49"/>
              </a:rPr>
              <a:t>&lt;/</a:t>
            </a:r>
            <a:r>
              <a:rPr lang="en-US" sz="1400" dirty="0" err="1">
                <a:solidFill>
                  <a:srgbClr val="3F7F7F"/>
                </a:solidFill>
                <a:latin typeface="IBM Plex Sans" panose="020B0503050203000203" pitchFamily="34" charset="0"/>
                <a:ea typeface="Monaco" pitchFamily="49"/>
                <a:cs typeface="Monaco" pitchFamily="49"/>
              </a:rPr>
              <a:t>artifactId</a:t>
            </a:r>
            <a:r>
              <a:rPr lang="en-US" sz="1400" dirty="0">
                <a:solidFill>
                  <a:srgbClr val="008080"/>
                </a:solidFill>
                <a:latin typeface="IBM Plex Sans" panose="020B0503050203000203" pitchFamily="34" charset="0"/>
                <a:ea typeface="Monaco" pitchFamily="49"/>
                <a:cs typeface="Monaco" pitchFamily="49"/>
              </a:rPr>
              <a:t>&gt;</a:t>
            </a:r>
          </a:p>
          <a:p>
            <a:pPr defTabSz="822960" hangingPunct="0"/>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008080"/>
                </a:solidFill>
                <a:latin typeface="IBM Plex Sans" panose="020B0503050203000203" pitchFamily="34" charset="0"/>
                <a:ea typeface="Monaco" pitchFamily="49"/>
                <a:cs typeface="Monaco" pitchFamily="49"/>
              </a:rPr>
              <a:t>&lt;/</a:t>
            </a:r>
            <a:r>
              <a:rPr lang="en-US" sz="1400" dirty="0">
                <a:solidFill>
                  <a:srgbClr val="3F7F7F"/>
                </a:solidFill>
                <a:latin typeface="IBM Plex Sans" panose="020B0503050203000203" pitchFamily="34" charset="0"/>
                <a:ea typeface="Monaco" pitchFamily="49"/>
                <a:cs typeface="Monaco" pitchFamily="49"/>
              </a:rPr>
              <a:t>dependency</a:t>
            </a:r>
            <a:r>
              <a:rPr lang="en-US" sz="1400" dirty="0">
                <a:solidFill>
                  <a:srgbClr val="008080"/>
                </a:solidFill>
                <a:latin typeface="IBM Plex Sans" panose="020B0503050203000203" pitchFamily="34" charset="0"/>
                <a:ea typeface="Monaco" pitchFamily="49"/>
                <a:cs typeface="Monaco" pitchFamily="49"/>
              </a:rPr>
              <a:t>&gt;</a:t>
            </a:r>
          </a:p>
          <a:p>
            <a:pPr defTabSz="822960" hangingPunct="0"/>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008080"/>
                </a:solidFill>
                <a:latin typeface="IBM Plex Sans" panose="020B0503050203000203" pitchFamily="34" charset="0"/>
                <a:ea typeface="Monaco" pitchFamily="49"/>
                <a:cs typeface="Monaco" pitchFamily="49"/>
              </a:rPr>
              <a:t>&lt;/</a:t>
            </a:r>
            <a:r>
              <a:rPr lang="en-US" sz="1400" dirty="0">
                <a:solidFill>
                  <a:srgbClr val="3F7F7F"/>
                </a:solidFill>
                <a:latin typeface="IBM Plex Sans" panose="020B0503050203000203" pitchFamily="34" charset="0"/>
                <a:ea typeface="Monaco" pitchFamily="49"/>
                <a:cs typeface="Monaco" pitchFamily="49"/>
              </a:rPr>
              <a:t>dependencies</a:t>
            </a:r>
            <a:r>
              <a:rPr lang="en-US" sz="1400" dirty="0">
                <a:solidFill>
                  <a:srgbClr val="008080"/>
                </a:solidFill>
                <a:latin typeface="IBM Plex Sans" panose="020B0503050203000203" pitchFamily="34" charset="0"/>
                <a:ea typeface="Monaco" pitchFamily="49"/>
                <a:cs typeface="Monaco" pitchFamily="49"/>
              </a:rPr>
              <a:t>&gt;</a:t>
            </a:r>
          </a:p>
        </p:txBody>
      </p:sp>
    </p:spTree>
    <p:extLst>
      <p:ext uri="{BB962C8B-B14F-4D97-AF65-F5344CB8AC3E}">
        <p14:creationId xmlns:p14="http://schemas.microsoft.com/office/powerpoint/2010/main" val="58183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Service Registry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Making a Eureka Server – Building, part 2</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316592" cy="4154984"/>
          </a:xfrm>
          <a:prstGeom prst="rect">
            <a:avLst/>
          </a:prstGeom>
        </p:spPr>
        <p:txBody>
          <a:bodyPr wrap="square">
            <a:spAutoFit/>
          </a:bodyPr>
          <a:lstStyle/>
          <a:p>
            <a:r>
              <a:rPr lang="en-US" sz="2400" dirty="0">
                <a:latin typeface="IBM Plex Sans" panose="020B0503050203000203" pitchFamily="34" charset="0"/>
              </a:rPr>
              <a:t>Switch Eureka on with @</a:t>
            </a:r>
            <a:r>
              <a:rPr lang="en-US" sz="2400" dirty="0" err="1">
                <a:latin typeface="IBM Plex Sans" panose="020B0503050203000203" pitchFamily="34" charset="0"/>
              </a:rPr>
              <a:t>EnableEurekaServer</a:t>
            </a:r>
            <a:r>
              <a:rPr lang="en-US" sz="2400" dirty="0">
                <a:latin typeface="IBM Plex Sans" panose="020B0503050203000203" pitchFamily="34" charset="0"/>
              </a:rPr>
              <a:t>:</a:t>
            </a:r>
          </a:p>
          <a:p>
            <a:endParaRPr lang="en-US" sz="2400" dirty="0">
              <a:latin typeface="IBM Plex Sans" panose="020B0503050203000203" pitchFamily="34" charset="0"/>
            </a:endParaRPr>
          </a:p>
          <a:p>
            <a:endParaRPr lang="en-US" sz="2400" dirty="0">
              <a:latin typeface="IBM Plex Sans" panose="020B0503050203000203" pitchFamily="34" charset="0"/>
            </a:endParaRPr>
          </a:p>
          <a:p>
            <a:endParaRPr lang="en-US" sz="2400" dirty="0">
              <a:latin typeface="IBM Plex Sans" panose="020B0503050203000203" pitchFamily="34" charset="0"/>
            </a:endParaRPr>
          </a:p>
          <a:p>
            <a:endParaRPr lang="en-US" sz="2400" dirty="0">
              <a:latin typeface="IBM Plex Sans" panose="020B0503050203000203" pitchFamily="34" charset="0"/>
            </a:endParaRPr>
          </a:p>
          <a:p>
            <a:endParaRPr lang="en-US" sz="2400" dirty="0">
              <a:latin typeface="IBM Plex Sans" panose="020B0503050203000203" pitchFamily="34" charset="0"/>
            </a:endParaRPr>
          </a:p>
          <a:p>
            <a:endParaRPr lang="en-US" sz="2400" dirty="0">
              <a:latin typeface="IBM Plex Sans" panose="020B0503050203000203" pitchFamily="34" charset="0"/>
            </a:endParaRPr>
          </a:p>
          <a:p>
            <a:endParaRPr lang="en-US" sz="2400" dirty="0">
              <a:latin typeface="IBM Plex Sans" panose="020B0503050203000203" pitchFamily="34" charset="0"/>
            </a:endParaRPr>
          </a:p>
          <a:p>
            <a:endParaRPr lang="en-US" sz="2400" dirty="0">
              <a:latin typeface="IBM Plex Sans" panose="020B0503050203000203" pitchFamily="34" charset="0"/>
            </a:endParaRPr>
          </a:p>
          <a:p>
            <a:endParaRPr lang="en-US" sz="2400" dirty="0">
              <a:latin typeface="IBM Plex Sans" panose="020B0503050203000203" pitchFamily="34" charset="0"/>
            </a:endParaRPr>
          </a:p>
          <a:p>
            <a:r>
              <a:rPr lang="en-US" sz="2400" dirty="0">
                <a:latin typeface="IBM Plex Sans" panose="020B0503050203000203" pitchFamily="34" charset="0"/>
              </a:rPr>
              <a:t>That's It!</a:t>
            </a:r>
          </a:p>
        </p:txBody>
      </p:sp>
      <p:sp>
        <p:nvSpPr>
          <p:cNvPr id="7" name="Rectangle 24">
            <a:extLst>
              <a:ext uri="{FF2B5EF4-FFF2-40B4-BE49-F238E27FC236}">
                <a16:creationId xmlns:a16="http://schemas.microsoft.com/office/drawing/2014/main" id="{D2292116-3C9D-4C7D-8106-63114C75B6EB}"/>
              </a:ext>
            </a:extLst>
          </p:cNvPr>
          <p:cNvSpPr/>
          <p:nvPr/>
        </p:nvSpPr>
        <p:spPr>
          <a:xfrm>
            <a:off x="519151" y="2182814"/>
            <a:ext cx="8957952" cy="284747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a:t>
            </a:r>
            <a:r>
              <a:rPr lang="en-US" sz="1600" b="1" dirty="0" err="1">
                <a:solidFill>
                  <a:srgbClr val="666666"/>
                </a:solidFill>
                <a:latin typeface="IBM Plex Sans" panose="020B0503050203000203" pitchFamily="34" charset="0"/>
                <a:ea typeface="AR PL ShanHeiSun Uni" pitchFamily="2"/>
                <a:cs typeface="Courier New" pitchFamily="49"/>
              </a:rPr>
              <a:t>SpringBootApplication</a:t>
            </a:r>
            <a:endParaRPr lang="en-US" sz="1600" b="1" dirty="0">
              <a:solidFill>
                <a:srgbClr val="666666"/>
              </a:solidFill>
              <a:latin typeface="IBM Plex Sans" panose="020B0503050203000203" pitchFamily="34" charset="0"/>
              <a:ea typeface="AR PL ShanHeiSun Uni" pitchFamily="2"/>
              <a:cs typeface="Courier New" pitchFamily="49"/>
            </a:endParaRP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1C1C1C"/>
                </a:solidFill>
                <a:latin typeface="IBM Plex Sans" panose="020B0503050203000203" pitchFamily="34" charset="0"/>
                <a:ea typeface="AR PL ShanHeiSun Uni" pitchFamily="2"/>
                <a:cs typeface="Courier New" pitchFamily="49"/>
              </a:rPr>
              <a:t>@</a:t>
            </a:r>
            <a:r>
              <a:rPr lang="en-US" sz="1600" b="1" dirty="0" err="1">
                <a:solidFill>
                  <a:srgbClr val="1C1C1C"/>
                </a:solidFill>
                <a:latin typeface="IBM Plex Sans" panose="020B0503050203000203" pitchFamily="34" charset="0"/>
                <a:ea typeface="AR PL ShanHeiSun Uni" pitchFamily="2"/>
                <a:cs typeface="Courier New" pitchFamily="49"/>
              </a:rPr>
              <a:t>EnableEurekaServer</a:t>
            </a:r>
            <a:endParaRPr lang="en-US" sz="1600" b="1" dirty="0">
              <a:solidFill>
                <a:srgbClr val="1C1C1C"/>
              </a:solidFill>
              <a:latin typeface="IBM Plex Sans" panose="020B0503050203000203" pitchFamily="34" charset="0"/>
              <a:ea typeface="AR PL ShanHeiSun Uni" pitchFamily="2"/>
              <a:cs typeface="Courier New" pitchFamily="49"/>
            </a:endParaRP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7F0055"/>
                </a:solidFill>
                <a:latin typeface="IBM Plex Sans" panose="020B0503050203000203" pitchFamily="34" charset="0"/>
                <a:ea typeface="Monaco" pitchFamily="49"/>
                <a:cs typeface="Monaco" pitchFamily="49"/>
              </a:rPr>
              <a:t>public</a:t>
            </a: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7F0055"/>
                </a:solidFill>
                <a:latin typeface="IBM Plex Sans" panose="020B0503050203000203" pitchFamily="34" charset="0"/>
                <a:ea typeface="Monaco" pitchFamily="49"/>
                <a:cs typeface="Monaco" pitchFamily="49"/>
              </a:rPr>
              <a:t>class</a:t>
            </a:r>
            <a:r>
              <a:rPr lang="en-US" sz="1600" b="1" dirty="0">
                <a:solidFill>
                  <a:srgbClr val="000000"/>
                </a:solidFill>
                <a:latin typeface="IBM Plex Sans" panose="020B0503050203000203" pitchFamily="34" charset="0"/>
                <a:ea typeface="Monaco" pitchFamily="49"/>
                <a:cs typeface="Monaco" pitchFamily="49"/>
              </a:rPr>
              <a:t> Application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7F0055"/>
                </a:solidFill>
                <a:latin typeface="IBM Plex Sans" panose="020B0503050203000203" pitchFamily="34" charset="0"/>
                <a:ea typeface="Monaco" pitchFamily="49"/>
                <a:cs typeface="Monaco" pitchFamily="49"/>
              </a:rPr>
              <a:t>public</a:t>
            </a: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7F0055"/>
                </a:solidFill>
                <a:latin typeface="IBM Plex Sans" panose="020B0503050203000203" pitchFamily="34" charset="0"/>
                <a:ea typeface="Monaco" pitchFamily="49"/>
                <a:cs typeface="Monaco" pitchFamily="49"/>
              </a:rPr>
              <a:t>static</a:t>
            </a: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7F0055"/>
                </a:solidFill>
                <a:latin typeface="IBM Plex Sans" panose="020B0503050203000203" pitchFamily="34" charset="0"/>
                <a:ea typeface="Monaco" pitchFamily="49"/>
                <a:cs typeface="Monaco" pitchFamily="49"/>
              </a:rPr>
              <a:t>void</a:t>
            </a:r>
            <a:r>
              <a:rPr lang="en-US" sz="1600" b="1" dirty="0">
                <a:solidFill>
                  <a:srgbClr val="000000"/>
                </a:solidFill>
                <a:latin typeface="IBM Plex Sans" panose="020B0503050203000203" pitchFamily="34" charset="0"/>
                <a:ea typeface="Monaco" pitchFamily="49"/>
                <a:cs typeface="Monaco" pitchFamily="49"/>
              </a:rPr>
              <a:t> main(String[] </a:t>
            </a:r>
            <a:r>
              <a:rPr lang="en-US" sz="1600" b="1" dirty="0" err="1">
                <a:solidFill>
                  <a:srgbClr val="6A3E3E"/>
                </a:solidFill>
                <a:latin typeface="IBM Plex Sans" panose="020B0503050203000203" pitchFamily="34" charset="0"/>
                <a:ea typeface="Monaco" pitchFamily="49"/>
                <a:cs typeface="Monaco" pitchFamily="49"/>
              </a:rPr>
              <a:t>args</a:t>
            </a:r>
            <a:r>
              <a:rPr lang="en-US" sz="1600" b="1" dirty="0">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000000"/>
                </a:solidFill>
                <a:latin typeface="IBM Plex Sans" panose="020B0503050203000203" pitchFamily="34" charset="0"/>
                <a:ea typeface="Monaco" pitchFamily="49"/>
                <a:cs typeface="Monaco" pitchFamily="49"/>
              </a:rPr>
              <a:t>        </a:t>
            </a:r>
            <a:r>
              <a:rPr lang="en-US" sz="1600" b="1" dirty="0" err="1">
                <a:solidFill>
                  <a:srgbClr val="000000"/>
                </a:solidFill>
                <a:latin typeface="IBM Plex Sans" panose="020B0503050203000203" pitchFamily="34" charset="0"/>
                <a:ea typeface="Monaco" pitchFamily="49"/>
                <a:cs typeface="Monaco" pitchFamily="49"/>
              </a:rPr>
              <a:t>SpringApplication.</a:t>
            </a:r>
            <a:r>
              <a:rPr lang="en-US" sz="1600" b="1" i="1" dirty="0" err="1">
                <a:solidFill>
                  <a:srgbClr val="000000"/>
                </a:solidFill>
                <a:latin typeface="IBM Plex Sans" panose="020B0503050203000203" pitchFamily="34" charset="0"/>
                <a:ea typeface="Monaco" pitchFamily="49"/>
                <a:cs typeface="Monaco" pitchFamily="49"/>
              </a:rPr>
              <a:t>run</a:t>
            </a:r>
            <a:r>
              <a:rPr lang="en-US" sz="1600" b="1" dirty="0">
                <a:solidFill>
                  <a:srgbClr val="000000"/>
                </a:solidFill>
                <a:latin typeface="IBM Plex Sans" panose="020B0503050203000203" pitchFamily="34" charset="0"/>
                <a:ea typeface="Monaco" pitchFamily="49"/>
                <a:cs typeface="Monaco" pitchFamily="49"/>
              </a:rPr>
              <a:t>(</a:t>
            </a:r>
            <a:r>
              <a:rPr lang="en-US" sz="1600" b="1" dirty="0" err="1">
                <a:solidFill>
                  <a:srgbClr val="000000"/>
                </a:solidFill>
                <a:latin typeface="IBM Plex Sans" panose="020B0503050203000203" pitchFamily="34" charset="0"/>
                <a:ea typeface="Monaco" pitchFamily="49"/>
                <a:cs typeface="Monaco" pitchFamily="49"/>
              </a:rPr>
              <a:t>Application.</a:t>
            </a:r>
            <a:r>
              <a:rPr lang="en-US" sz="1600" b="1" dirty="0" err="1">
                <a:solidFill>
                  <a:srgbClr val="7F0055"/>
                </a:solidFill>
                <a:latin typeface="IBM Plex Sans" panose="020B0503050203000203" pitchFamily="34" charset="0"/>
                <a:ea typeface="Monaco" pitchFamily="49"/>
                <a:cs typeface="Monaco" pitchFamily="49"/>
              </a:rPr>
              <a:t>class</a:t>
            </a:r>
            <a:r>
              <a:rPr lang="en-US" sz="1600" b="1" dirty="0">
                <a:solidFill>
                  <a:srgbClr val="000000"/>
                </a:solidFill>
                <a:latin typeface="IBM Plex Sans" panose="020B0503050203000203" pitchFamily="34" charset="0"/>
                <a:ea typeface="Monaco" pitchFamily="49"/>
                <a:cs typeface="Monaco" pitchFamily="49"/>
              </a:rPr>
              <a:t>, </a:t>
            </a:r>
            <a:r>
              <a:rPr lang="en-US" sz="1600" b="1" dirty="0" err="1">
                <a:solidFill>
                  <a:srgbClr val="6A3E3E"/>
                </a:solidFill>
                <a:latin typeface="IBM Plex Sans" panose="020B0503050203000203" pitchFamily="34" charset="0"/>
                <a:ea typeface="Monaco" pitchFamily="49"/>
                <a:cs typeface="Monaco" pitchFamily="49"/>
              </a:rPr>
              <a:t>args</a:t>
            </a:r>
            <a:r>
              <a:rPr lang="en-US" sz="16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a:t>
            </a:r>
          </a:p>
        </p:txBody>
      </p:sp>
    </p:spTree>
    <p:extLst>
      <p:ext uri="{BB962C8B-B14F-4D97-AF65-F5344CB8AC3E}">
        <p14:creationId xmlns:p14="http://schemas.microsoft.com/office/powerpoint/2010/main" val="1820865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Service Registry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Multiple Servers</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316592" cy="2985433"/>
          </a:xfrm>
          <a:prstGeom prst="rect">
            <a:avLst/>
          </a:prstGeom>
        </p:spPr>
        <p:txBody>
          <a:bodyPr wrap="square">
            <a:spAutoFit/>
          </a:bodyPr>
          <a:lstStyle/>
          <a:p>
            <a:pPr marL="342900" indent="-342900">
              <a:buFont typeface="Arial" panose="020B0604020202020204" pitchFamily="34" charset="0"/>
              <a:buChar char="•"/>
            </a:pPr>
            <a:r>
              <a:rPr lang="en-US" sz="2200" dirty="0">
                <a:latin typeface="IBM Plex Sans" panose="020B0503050203000203" pitchFamily="34" charset="0"/>
              </a:rPr>
              <a:t>Typically, multiple Eureka servers should be run simultaneously</a:t>
            </a:r>
          </a:p>
          <a:p>
            <a:pPr marL="800100" lvl="1" indent="-342900">
              <a:buFont typeface="Courier New" panose="02070309020205020404" pitchFamily="49" charset="0"/>
              <a:buChar char="o"/>
            </a:pPr>
            <a:r>
              <a:rPr lang="en-US" sz="2000" dirty="0">
                <a:latin typeface="IBM Plex Sans" panose="020B0503050203000203" pitchFamily="34" charset="0"/>
              </a:rPr>
              <a:t>Otherwise, you will get many warnings in the log</a:t>
            </a:r>
          </a:p>
          <a:p>
            <a:pPr marL="800100" lvl="1" indent="-342900">
              <a:buFont typeface="Courier New" panose="02070309020205020404" pitchFamily="49" charset="0"/>
              <a:buChar char="o"/>
            </a:pPr>
            <a:r>
              <a:rPr lang="en-US" sz="2000" dirty="0">
                <a:latin typeface="IBM Plex Sans" panose="020B0503050203000203" pitchFamily="34" charset="0"/>
              </a:rPr>
              <a:t>Eureka servers communicate with each other to share state</a:t>
            </a:r>
          </a:p>
          <a:p>
            <a:pPr marL="800100" lvl="1" indent="-342900">
              <a:buFont typeface="Courier New" panose="02070309020205020404" pitchFamily="49" charset="0"/>
              <a:buChar char="o"/>
            </a:pPr>
            <a:r>
              <a:rPr lang="en-US" sz="2000" dirty="0">
                <a:latin typeface="IBM Plex Sans" panose="020B0503050203000203" pitchFamily="34" charset="0"/>
              </a:rPr>
              <a:t>Provides high availability</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200" dirty="0">
                <a:latin typeface="IBM Plex Sans" panose="020B0503050203000203" pitchFamily="34" charset="0"/>
              </a:rPr>
              <a:t>Each server should know URL to the others</a:t>
            </a:r>
          </a:p>
          <a:p>
            <a:pPr marL="800100" lvl="1" indent="-342900">
              <a:buFont typeface="Courier New" panose="02070309020205020404" pitchFamily="49" charset="0"/>
              <a:buChar char="o"/>
            </a:pPr>
            <a:r>
              <a:rPr lang="en-US" sz="2000" dirty="0">
                <a:latin typeface="IBM Plex Sans" panose="020B0503050203000203" pitchFamily="34" charset="0"/>
              </a:rPr>
              <a:t>Can be provided by Config Server</a:t>
            </a:r>
          </a:p>
          <a:p>
            <a:pPr marL="800100" lvl="1" indent="-342900">
              <a:buFont typeface="Courier New" panose="02070309020205020404" pitchFamily="49" charset="0"/>
              <a:buChar char="o"/>
            </a:pPr>
            <a:r>
              <a:rPr lang="en-US" sz="2000" dirty="0">
                <a:latin typeface="IBM Plex Sans" panose="020B0503050203000203" pitchFamily="34" charset="0"/>
              </a:rPr>
              <a:t>One server (JAR), multiple profiles</a:t>
            </a:r>
          </a:p>
          <a:p>
            <a:pPr marL="342900" indent="-342900">
              <a:buFont typeface="Arial" panose="020B0604020202020204" pitchFamily="34" charset="0"/>
              <a:buChar char="•"/>
            </a:pPr>
            <a:endParaRPr lang="en-US" sz="2200" dirty="0">
              <a:latin typeface="IBM Plex Sans" panose="020B0503050203000203" pitchFamily="34" charset="0"/>
            </a:endParaRPr>
          </a:p>
        </p:txBody>
      </p:sp>
      <p:sp>
        <p:nvSpPr>
          <p:cNvPr id="18" name="Freeform: Shape 17">
            <a:extLst>
              <a:ext uri="{FF2B5EF4-FFF2-40B4-BE49-F238E27FC236}">
                <a16:creationId xmlns:a16="http://schemas.microsoft.com/office/drawing/2014/main" id="{1EB6BCB7-BB77-4454-8692-171B99B7FDE5}"/>
              </a:ext>
            </a:extLst>
          </p:cNvPr>
          <p:cNvSpPr/>
          <p:nvPr/>
        </p:nvSpPr>
        <p:spPr>
          <a:xfrm>
            <a:off x="4217750" y="4905730"/>
            <a:ext cx="3458700" cy="111391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DDDDD"/>
          </a:solidFill>
          <a:ln w="0">
            <a:solidFill>
              <a:srgbClr val="808080"/>
            </a:solidFill>
            <a:prstDash val="solid"/>
          </a:ln>
        </p:spPr>
        <p:txBody>
          <a:bodyPr vert="horz" wrap="none" lIns="81000" tIns="40500" rIns="81000" bIns="40500" anchor="b" anchorCtr="0" compatLnSpc="0">
            <a:noAutofit/>
          </a:bodyPr>
          <a:lstStyle/>
          <a:p>
            <a:pPr algn="ctr" defTabSz="822960" hangingPunct="0"/>
            <a:r>
              <a:rPr lang="en-US" sz="1600">
                <a:solidFill>
                  <a:prstClr val="black"/>
                </a:solidFill>
                <a:latin typeface="IBM Plex Sans" panose="020B0503050203000203" pitchFamily="34" charset="0"/>
                <a:ea typeface="Microsoft YaHei" pitchFamily="2"/>
                <a:cs typeface="Mangal" pitchFamily="2"/>
              </a:rPr>
              <a:t>Region: US East</a:t>
            </a:r>
          </a:p>
        </p:txBody>
      </p:sp>
      <p:sp>
        <p:nvSpPr>
          <p:cNvPr id="19" name="Freeform: Shape 18">
            <a:extLst>
              <a:ext uri="{FF2B5EF4-FFF2-40B4-BE49-F238E27FC236}">
                <a16:creationId xmlns:a16="http://schemas.microsoft.com/office/drawing/2014/main" id="{E9BCBDF3-D437-40F5-B663-C792CBE500E9}"/>
              </a:ext>
            </a:extLst>
          </p:cNvPr>
          <p:cNvSpPr/>
          <p:nvPr/>
        </p:nvSpPr>
        <p:spPr>
          <a:xfrm>
            <a:off x="672218" y="4905730"/>
            <a:ext cx="3458700" cy="111391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DDDDD"/>
          </a:solidFill>
          <a:ln w="0">
            <a:solidFill>
              <a:srgbClr val="808080"/>
            </a:solidFill>
            <a:prstDash val="solid"/>
          </a:ln>
        </p:spPr>
        <p:txBody>
          <a:bodyPr vert="horz" wrap="none" lIns="81000" tIns="40500" rIns="81000" bIns="40500" anchor="b" anchorCtr="0" compatLnSpc="0">
            <a:noAutofit/>
          </a:bodyPr>
          <a:lstStyle/>
          <a:p>
            <a:pPr algn="ctr" defTabSz="822960" hangingPunct="0"/>
            <a:r>
              <a:rPr lang="en-US" sz="1600">
                <a:solidFill>
                  <a:prstClr val="black"/>
                </a:solidFill>
                <a:latin typeface="IBM Plex Sans" panose="020B0503050203000203" pitchFamily="34" charset="0"/>
                <a:ea typeface="Microsoft YaHei" pitchFamily="2"/>
                <a:cs typeface="Mangal" pitchFamily="2"/>
              </a:rPr>
              <a:t>Region: US West</a:t>
            </a:r>
          </a:p>
        </p:txBody>
      </p:sp>
      <p:sp>
        <p:nvSpPr>
          <p:cNvPr id="20" name="Freeform: Shape 19">
            <a:extLst>
              <a:ext uri="{FF2B5EF4-FFF2-40B4-BE49-F238E27FC236}">
                <a16:creationId xmlns:a16="http://schemas.microsoft.com/office/drawing/2014/main" id="{C943F216-C4F8-4704-9FF6-5EA0E92C765A}"/>
              </a:ext>
            </a:extLst>
          </p:cNvPr>
          <p:cNvSpPr/>
          <p:nvPr/>
        </p:nvSpPr>
        <p:spPr>
          <a:xfrm>
            <a:off x="7792118" y="4905730"/>
            <a:ext cx="3458700" cy="111391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DDDDDD"/>
          </a:solidFill>
          <a:ln w="0">
            <a:solidFill>
              <a:srgbClr val="808080"/>
            </a:solidFill>
            <a:prstDash val="solid"/>
          </a:ln>
        </p:spPr>
        <p:txBody>
          <a:bodyPr vert="horz" wrap="none" lIns="81000" tIns="40500" rIns="81000" bIns="40500" anchor="b" anchorCtr="0" compatLnSpc="0">
            <a:noAutofit/>
          </a:bodyPr>
          <a:lstStyle/>
          <a:p>
            <a:pPr algn="ctr" defTabSz="822960" hangingPunct="0"/>
            <a:r>
              <a:rPr lang="en-US" sz="1600">
                <a:solidFill>
                  <a:prstClr val="black"/>
                </a:solidFill>
                <a:latin typeface="IBM Plex Sans" panose="020B0503050203000203" pitchFamily="34" charset="0"/>
                <a:ea typeface="Microsoft YaHei" pitchFamily="2"/>
                <a:cs typeface="Mangal" pitchFamily="2"/>
              </a:rPr>
              <a:t>Region: EU (Frankfurt)</a:t>
            </a:r>
          </a:p>
        </p:txBody>
      </p:sp>
      <p:sp>
        <p:nvSpPr>
          <p:cNvPr id="21" name="Rectangle 20">
            <a:extLst>
              <a:ext uri="{FF2B5EF4-FFF2-40B4-BE49-F238E27FC236}">
                <a16:creationId xmlns:a16="http://schemas.microsoft.com/office/drawing/2014/main" id="{328A1DBF-EA03-4B6B-B57B-A641892D5C76}"/>
              </a:ext>
            </a:extLst>
          </p:cNvPr>
          <p:cNvSpPr/>
          <p:nvPr/>
        </p:nvSpPr>
        <p:spPr>
          <a:xfrm>
            <a:off x="1312766" y="5110823"/>
            <a:ext cx="2269620" cy="401760"/>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Eureka Server</a:t>
            </a:r>
          </a:p>
        </p:txBody>
      </p:sp>
      <p:sp>
        <p:nvSpPr>
          <p:cNvPr id="22" name="Rectangle 21">
            <a:extLst>
              <a:ext uri="{FF2B5EF4-FFF2-40B4-BE49-F238E27FC236}">
                <a16:creationId xmlns:a16="http://schemas.microsoft.com/office/drawing/2014/main" id="{A9E9D6DE-7E1F-4224-A67C-B5E5AF73774E}"/>
              </a:ext>
            </a:extLst>
          </p:cNvPr>
          <p:cNvSpPr/>
          <p:nvPr/>
        </p:nvSpPr>
        <p:spPr>
          <a:xfrm>
            <a:off x="4776649" y="5102076"/>
            <a:ext cx="2269620" cy="403379"/>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Eureka Server</a:t>
            </a:r>
          </a:p>
        </p:txBody>
      </p:sp>
      <p:sp>
        <p:nvSpPr>
          <p:cNvPr id="23" name="Rectangle 22">
            <a:extLst>
              <a:ext uri="{FF2B5EF4-FFF2-40B4-BE49-F238E27FC236}">
                <a16:creationId xmlns:a16="http://schemas.microsoft.com/office/drawing/2014/main" id="{4A044FD4-D80C-4514-97CE-36129F3AEECC}"/>
              </a:ext>
            </a:extLst>
          </p:cNvPr>
          <p:cNvSpPr/>
          <p:nvPr/>
        </p:nvSpPr>
        <p:spPr>
          <a:xfrm>
            <a:off x="8360090" y="5110823"/>
            <a:ext cx="2269620" cy="401760"/>
          </a:xfrm>
          <a:prstGeom prst="rect">
            <a:avLst/>
          </a:prstGeom>
          <a:solidFill>
            <a:srgbClr val="FFFF99"/>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Eureka Server</a:t>
            </a:r>
          </a:p>
        </p:txBody>
      </p:sp>
      <p:sp>
        <p:nvSpPr>
          <p:cNvPr id="24" name="Straight Connector 23">
            <a:extLst>
              <a:ext uri="{FF2B5EF4-FFF2-40B4-BE49-F238E27FC236}">
                <a16:creationId xmlns:a16="http://schemas.microsoft.com/office/drawing/2014/main" id="{393216D7-ABAC-4439-A76B-B18E3454EE30}"/>
              </a:ext>
            </a:extLst>
          </p:cNvPr>
          <p:cNvSpPr/>
          <p:nvPr/>
        </p:nvSpPr>
        <p:spPr>
          <a:xfrm flipH="1">
            <a:off x="3821174" y="5301659"/>
            <a:ext cx="716688" cy="12636"/>
          </a:xfrm>
          <a:prstGeom prst="line">
            <a:avLst/>
          </a:pr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25" name="TextBox 24">
            <a:extLst>
              <a:ext uri="{FF2B5EF4-FFF2-40B4-BE49-F238E27FC236}">
                <a16:creationId xmlns:a16="http://schemas.microsoft.com/office/drawing/2014/main" id="{198235F9-C25A-4CA0-BD91-BDBD0AF48409}"/>
              </a:ext>
            </a:extLst>
          </p:cNvPr>
          <p:cNvSpPr txBox="1"/>
          <p:nvPr/>
        </p:nvSpPr>
        <p:spPr>
          <a:xfrm>
            <a:off x="8360090" y="4308598"/>
            <a:ext cx="1349741" cy="348531"/>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r>
              <a:rPr lang="en-US" sz="1600">
                <a:solidFill>
                  <a:srgbClr val="990000"/>
                </a:solidFill>
                <a:latin typeface="IBM Plex Sans" panose="020B0503050203000203" pitchFamily="34" charset="0"/>
                <a:ea typeface="Microsoft YaHei" pitchFamily="2"/>
                <a:cs typeface="Mangal" pitchFamily="2"/>
              </a:rPr>
              <a:t>Shared State</a:t>
            </a:r>
          </a:p>
        </p:txBody>
      </p:sp>
      <p:sp>
        <p:nvSpPr>
          <p:cNvPr id="26" name="Straight Connector 25">
            <a:extLst>
              <a:ext uri="{FF2B5EF4-FFF2-40B4-BE49-F238E27FC236}">
                <a16:creationId xmlns:a16="http://schemas.microsoft.com/office/drawing/2014/main" id="{E4246C14-7E60-473D-AC95-206837A24D01}"/>
              </a:ext>
            </a:extLst>
          </p:cNvPr>
          <p:cNvSpPr/>
          <p:nvPr/>
        </p:nvSpPr>
        <p:spPr>
          <a:xfrm flipH="1">
            <a:off x="7404614" y="5289023"/>
            <a:ext cx="716688" cy="12637"/>
          </a:xfrm>
          <a:prstGeom prst="line">
            <a:avLst/>
          </a:prstGeom>
          <a:noFill/>
          <a:ln w="0">
            <a:solidFill>
              <a:srgbClr val="000000"/>
            </a:solidFill>
            <a:prstDash val="solid"/>
            <a:headEnd type="arrow"/>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27" name="Straight Connector 26">
            <a:extLst>
              <a:ext uri="{FF2B5EF4-FFF2-40B4-BE49-F238E27FC236}">
                <a16:creationId xmlns:a16="http://schemas.microsoft.com/office/drawing/2014/main" id="{A6D8EA17-161A-4749-8C0F-F98DC70CFA4B}"/>
              </a:ext>
            </a:extLst>
          </p:cNvPr>
          <p:cNvSpPr/>
          <p:nvPr/>
        </p:nvSpPr>
        <p:spPr>
          <a:xfrm flipH="1">
            <a:off x="7882190" y="4706795"/>
            <a:ext cx="358344" cy="398196"/>
          </a:xfrm>
          <a:prstGeom prst="line">
            <a:avLst/>
          </a:prstGeom>
          <a:noFill/>
          <a:ln w="0">
            <a:solidFill>
              <a:srgbClr val="7E0021"/>
            </a:solidFill>
            <a:prstDash val="solid"/>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355999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Service Registry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Multiple Servers Configuration</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316592" cy="1015663"/>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Common Configuration Options for Eureka Server:</a:t>
            </a:r>
          </a:p>
          <a:p>
            <a:pPr marL="800100" lvl="1" indent="-342900">
              <a:buFont typeface="Courier New" panose="02070309020205020404" pitchFamily="49" charset="0"/>
              <a:buChar char="o"/>
            </a:pPr>
            <a:r>
              <a:rPr lang="en-US" dirty="0">
                <a:latin typeface="IBM Plex Sans" panose="020B0503050203000203" pitchFamily="34" charset="0"/>
              </a:rPr>
              <a:t>See </a:t>
            </a:r>
            <a:r>
              <a:rPr lang="en-US" dirty="0">
                <a:latin typeface="IBM Plex Sans" panose="020B0503050203000203" pitchFamily="34" charset="0"/>
                <a:hlinkClick r:id="rId2"/>
              </a:rPr>
              <a:t>https://github.com/Netflix/eureka/wiki/Configuring-Eureka</a:t>
            </a:r>
            <a:r>
              <a:rPr lang="en-US" dirty="0">
                <a:latin typeface="IBM Plex Sans" panose="020B0503050203000203" pitchFamily="34" charset="0"/>
              </a:rPr>
              <a:t> for full list</a:t>
            </a:r>
          </a:p>
          <a:p>
            <a:pPr marL="342900" indent="-342900">
              <a:buFont typeface="Arial" panose="020B0604020202020204" pitchFamily="34" charset="0"/>
              <a:buChar char="•"/>
            </a:pPr>
            <a:endParaRPr lang="en-US" sz="2200" dirty="0">
              <a:latin typeface="IBM Plex Sans" panose="020B0503050203000203" pitchFamily="34" charset="0"/>
            </a:endParaRPr>
          </a:p>
        </p:txBody>
      </p:sp>
      <p:sp>
        <p:nvSpPr>
          <p:cNvPr id="29" name="Rectangle 24">
            <a:extLst>
              <a:ext uri="{FF2B5EF4-FFF2-40B4-BE49-F238E27FC236}">
                <a16:creationId xmlns:a16="http://schemas.microsoft.com/office/drawing/2014/main" id="{BE636AB3-DCF0-4763-81E2-B8C952A0CA21}"/>
              </a:ext>
            </a:extLst>
          </p:cNvPr>
          <p:cNvSpPr/>
          <p:nvPr/>
        </p:nvSpPr>
        <p:spPr>
          <a:xfrm>
            <a:off x="666748" y="2795538"/>
            <a:ext cx="10630116" cy="360838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server:</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port: 8011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eureka:</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instance:</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a:t>
            </a:r>
            <a:r>
              <a:rPr lang="en-US" sz="1600" b="1" dirty="0" err="1">
                <a:solidFill>
                  <a:srgbClr val="666666"/>
                </a:solidFill>
                <a:latin typeface="IBM Plex Sans" panose="020B0503050203000203" pitchFamily="34" charset="0"/>
                <a:ea typeface="AR PL ShanHeiSun Uni" pitchFamily="2"/>
                <a:cs typeface="Courier New" pitchFamily="49"/>
              </a:rPr>
              <a:t>statusPageUrlPath</a:t>
            </a:r>
            <a:r>
              <a:rPr lang="en-US" sz="1600" b="1" dirty="0">
                <a:solidFill>
                  <a:srgbClr val="666666"/>
                </a:solidFill>
                <a:latin typeface="IBM Plex Sans" panose="020B0503050203000203" pitchFamily="34" charset="0"/>
                <a:ea typeface="AR PL ShanHeiSun Uni" pitchFamily="2"/>
                <a:cs typeface="Courier New" pitchFamily="49"/>
              </a:rPr>
              <a:t>: ${</a:t>
            </a:r>
            <a:r>
              <a:rPr lang="en-US" sz="1600" b="1" dirty="0" err="1">
                <a:solidFill>
                  <a:srgbClr val="666666"/>
                </a:solidFill>
                <a:latin typeface="IBM Plex Sans" panose="020B0503050203000203" pitchFamily="34" charset="0"/>
                <a:ea typeface="AR PL ShanHeiSun Uni" pitchFamily="2"/>
                <a:cs typeface="Courier New" pitchFamily="49"/>
              </a:rPr>
              <a:t>management.contextPath</a:t>
            </a:r>
            <a:r>
              <a:rPr lang="en-US" sz="1600" b="1" dirty="0">
                <a:solidFill>
                  <a:srgbClr val="666666"/>
                </a:solidFill>
                <a:latin typeface="IBM Plex Sans" panose="020B0503050203000203" pitchFamily="34" charset="0"/>
                <a:ea typeface="AR PL ShanHeiSun Uni" pitchFamily="2"/>
                <a:cs typeface="Courier New" pitchFamily="49"/>
              </a:rPr>
              <a:t>}/info</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a:t>
            </a:r>
            <a:r>
              <a:rPr lang="en-US" sz="1600" b="1" dirty="0" err="1">
                <a:solidFill>
                  <a:srgbClr val="666666"/>
                </a:solidFill>
                <a:latin typeface="IBM Plex Sans" panose="020B0503050203000203" pitchFamily="34" charset="0"/>
                <a:ea typeface="AR PL ShanHeiSun Uni" pitchFamily="2"/>
                <a:cs typeface="Courier New" pitchFamily="49"/>
              </a:rPr>
              <a:t>healthCheckUrlPath</a:t>
            </a:r>
            <a:r>
              <a:rPr lang="en-US" sz="1600" b="1" dirty="0">
                <a:solidFill>
                  <a:srgbClr val="666666"/>
                </a:solidFill>
                <a:latin typeface="IBM Plex Sans" panose="020B0503050203000203" pitchFamily="34" charset="0"/>
                <a:ea typeface="AR PL ShanHeiSun Uni" pitchFamily="2"/>
                <a:cs typeface="Courier New" pitchFamily="49"/>
              </a:rPr>
              <a:t>: ${</a:t>
            </a:r>
            <a:r>
              <a:rPr lang="en-US" sz="1600" b="1" dirty="0" err="1">
                <a:solidFill>
                  <a:srgbClr val="666666"/>
                </a:solidFill>
                <a:latin typeface="IBM Plex Sans" panose="020B0503050203000203" pitchFamily="34" charset="0"/>
                <a:ea typeface="AR PL ShanHeiSun Uni" pitchFamily="2"/>
                <a:cs typeface="Courier New" pitchFamily="49"/>
              </a:rPr>
              <a:t>management.contextPath</a:t>
            </a:r>
            <a:r>
              <a:rPr lang="en-US" sz="1600" b="1" dirty="0">
                <a:solidFill>
                  <a:srgbClr val="666666"/>
                </a:solidFill>
                <a:latin typeface="IBM Plex Sans" panose="020B0503050203000203" pitchFamily="34" charset="0"/>
                <a:ea typeface="AR PL ShanHeiSun Uni" pitchFamily="2"/>
                <a:cs typeface="Courier New" pitchFamily="49"/>
              </a:rPr>
              <a:t>}/health</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hostname: localhost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client: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a:t>
            </a:r>
            <a:r>
              <a:rPr lang="en-US" sz="1600" b="1" dirty="0" err="1">
                <a:solidFill>
                  <a:srgbClr val="666666"/>
                </a:solidFill>
                <a:latin typeface="IBM Plex Sans" panose="020B0503050203000203" pitchFamily="34" charset="0"/>
                <a:ea typeface="AR PL ShanHeiSun Uni" pitchFamily="2"/>
                <a:cs typeface="Courier New" pitchFamily="49"/>
              </a:rPr>
              <a:t>registerWithEureka</a:t>
            </a:r>
            <a:r>
              <a:rPr lang="en-US" sz="1600" b="1" dirty="0">
                <a:solidFill>
                  <a:srgbClr val="666666"/>
                </a:solidFill>
                <a:latin typeface="IBM Plex Sans" panose="020B0503050203000203" pitchFamily="34" charset="0"/>
                <a:ea typeface="AR PL ShanHeiSun Uni" pitchFamily="2"/>
                <a:cs typeface="Courier New" pitchFamily="49"/>
              </a:rPr>
              <a:t>: false</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a:t>
            </a:r>
            <a:r>
              <a:rPr lang="en-US" sz="1600" b="1" dirty="0" err="1">
                <a:solidFill>
                  <a:srgbClr val="666666"/>
                </a:solidFill>
                <a:latin typeface="IBM Plex Sans" panose="020B0503050203000203" pitchFamily="34" charset="0"/>
                <a:ea typeface="AR PL ShanHeiSun Uni" pitchFamily="2"/>
                <a:cs typeface="Courier New" pitchFamily="49"/>
              </a:rPr>
              <a:t>fetchRegistry</a:t>
            </a:r>
            <a:r>
              <a:rPr lang="en-US" sz="1600" b="1" dirty="0">
                <a:solidFill>
                  <a:srgbClr val="666666"/>
                </a:solidFill>
                <a:latin typeface="IBM Plex Sans" panose="020B0503050203000203" pitchFamily="34" charset="0"/>
                <a:ea typeface="AR PL ShanHeiSun Uni" pitchFamily="2"/>
                <a:cs typeface="Courier New" pitchFamily="49"/>
              </a:rPr>
              <a:t>: false</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a:t>
            </a:r>
            <a:r>
              <a:rPr lang="en-US" sz="1600" b="1" dirty="0" err="1">
                <a:solidFill>
                  <a:srgbClr val="666666"/>
                </a:solidFill>
                <a:latin typeface="IBM Plex Sans" panose="020B0503050203000203" pitchFamily="34" charset="0"/>
                <a:ea typeface="AR PL ShanHeiSun Uni" pitchFamily="2"/>
                <a:cs typeface="Courier New" pitchFamily="49"/>
              </a:rPr>
              <a:t>serviceUrl</a:t>
            </a:r>
            <a:r>
              <a:rPr lang="en-US" sz="1600" b="1" dirty="0">
                <a:solidFill>
                  <a:srgbClr val="666666"/>
                </a:solidFill>
                <a:latin typeface="IBM Plex Sans" panose="020B0503050203000203" pitchFamily="34" charset="0"/>
                <a:ea typeface="AR PL ShanHeiSun Uni" pitchFamily="2"/>
                <a:cs typeface="Courier New" pitchFamily="49"/>
              </a:rPr>
              <a: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a:t>
            </a:r>
            <a:r>
              <a:rPr lang="en-US" sz="1600" b="1" dirty="0" err="1">
                <a:solidFill>
                  <a:srgbClr val="666666"/>
                </a:solidFill>
                <a:latin typeface="IBM Plex Sans" panose="020B0503050203000203" pitchFamily="34" charset="0"/>
                <a:ea typeface="AR PL ShanHeiSun Uni" pitchFamily="2"/>
                <a:cs typeface="Courier New" pitchFamily="49"/>
              </a:rPr>
              <a:t>defaultZone</a:t>
            </a:r>
            <a:r>
              <a:rPr lang="en-US" sz="1600" b="1" dirty="0">
                <a:solidFill>
                  <a:srgbClr val="666666"/>
                </a:solidFill>
                <a:latin typeface="IBM Plex Sans" panose="020B0503050203000203" pitchFamily="34" charset="0"/>
                <a:ea typeface="AR PL ShanHeiSun Uni" pitchFamily="2"/>
                <a:cs typeface="Courier New" pitchFamily="49"/>
              </a:rPr>
              <a:t>: http://server:port/eureka/,http://server:port/eureka/</a:t>
            </a:r>
          </a:p>
        </p:txBody>
      </p:sp>
      <p:sp>
        <p:nvSpPr>
          <p:cNvPr id="30" name="Freeform: Shape 29">
            <a:extLst>
              <a:ext uri="{FF2B5EF4-FFF2-40B4-BE49-F238E27FC236}">
                <a16:creationId xmlns:a16="http://schemas.microsoft.com/office/drawing/2014/main" id="{F0963269-D2B3-4BE6-A37E-5A408B9C79E8}"/>
              </a:ext>
            </a:extLst>
          </p:cNvPr>
          <p:cNvSpPr/>
          <p:nvPr/>
        </p:nvSpPr>
        <p:spPr>
          <a:xfrm>
            <a:off x="8190352" y="5398229"/>
            <a:ext cx="3226392" cy="398195"/>
          </a:xfrm>
          <a:custGeom>
            <a:avLst>
              <a:gd name="f0" fmla="val -8799"/>
              <a:gd name="f1" fmla="val 0"/>
              <a:gd name="f2" fmla="val 27430"/>
              <a:gd name="f3" fmla="val -537"/>
              <a:gd name="f4" fmla="val 9711"/>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Comma separated list</a:t>
            </a:r>
          </a:p>
        </p:txBody>
      </p:sp>
      <p:sp>
        <p:nvSpPr>
          <p:cNvPr id="31" name="Freeform: Shape 30">
            <a:extLst>
              <a:ext uri="{FF2B5EF4-FFF2-40B4-BE49-F238E27FC236}">
                <a16:creationId xmlns:a16="http://schemas.microsoft.com/office/drawing/2014/main" id="{5E606917-0830-44FE-ABCF-2DFD585E7D31}"/>
              </a:ext>
            </a:extLst>
          </p:cNvPr>
          <p:cNvSpPr/>
          <p:nvPr/>
        </p:nvSpPr>
        <p:spPr>
          <a:xfrm>
            <a:off x="5033944" y="2320877"/>
            <a:ext cx="5376456" cy="398195"/>
          </a:xfrm>
          <a:custGeom>
            <a:avLst>
              <a:gd name="f0" fmla="val -12164"/>
              <a:gd name="f1" fmla="val 0"/>
              <a:gd name="f2" fmla="val 47467"/>
              <a:gd name="f3" fmla="val -325"/>
              <a:gd name="f4" fmla="val 9711"/>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Control http port (any boot application)</a:t>
            </a:r>
          </a:p>
        </p:txBody>
      </p:sp>
      <p:sp>
        <p:nvSpPr>
          <p:cNvPr id="32" name="Freeform: Shape 31">
            <a:extLst>
              <a:ext uri="{FF2B5EF4-FFF2-40B4-BE49-F238E27FC236}">
                <a16:creationId xmlns:a16="http://schemas.microsoft.com/office/drawing/2014/main" id="{2D452ED0-DC30-43B1-8EC1-44F123350537}"/>
              </a:ext>
            </a:extLst>
          </p:cNvPr>
          <p:cNvSpPr/>
          <p:nvPr/>
        </p:nvSpPr>
        <p:spPr>
          <a:xfrm>
            <a:off x="6115861" y="4663120"/>
            <a:ext cx="5632580" cy="348531"/>
          </a:xfrm>
          <a:custGeom>
            <a:avLst>
              <a:gd name="f0" fmla="val -7392"/>
              <a:gd name="f1" fmla="val 0"/>
              <a:gd name="f2" fmla="val 48058"/>
              <a:gd name="f3" fmla="val -541"/>
              <a:gd name="f4" fmla="val 10789"/>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FE7F5"/>
          </a:solidFill>
          <a:ln w="0">
            <a:solidFill>
              <a:srgbClr val="808080"/>
            </a:solidFill>
            <a:prstDash val="solid"/>
          </a:ln>
        </p:spPr>
        <p:txBody>
          <a:bodyPr vert="horz" wrap="none" lIns="81000" tIns="40500" rIns="81000" bIns="40500" anchor="ctr" anchorCtr="0" compatLnSpc="0">
            <a:spAutoFit/>
          </a:bodyPr>
          <a:lstStyle/>
          <a:p>
            <a:pPr algn="ctr" defTabSz="822960" hangingPunct="0"/>
            <a:r>
              <a:rPr lang="en-US" sz="1600">
                <a:solidFill>
                  <a:prstClr val="black"/>
                </a:solidFill>
                <a:latin typeface="IBM Plex Sans" panose="020B0503050203000203" pitchFamily="34" charset="0"/>
                <a:ea typeface="Microsoft YaHei" pitchFamily="2"/>
                <a:cs typeface="Mangal" pitchFamily="2"/>
              </a:rPr>
              <a:t>Enables silent running of a single instance (non-production)</a:t>
            </a:r>
          </a:p>
        </p:txBody>
      </p:sp>
    </p:spTree>
    <p:extLst>
      <p:ext uri="{BB962C8B-B14F-4D97-AF65-F5344CB8AC3E}">
        <p14:creationId xmlns:p14="http://schemas.microsoft.com/office/powerpoint/2010/main" val="1753779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Discovery Client</a:t>
            </a:r>
          </a:p>
        </p:txBody>
      </p:sp>
    </p:spTree>
    <p:extLst>
      <p:ext uri="{BB962C8B-B14F-4D97-AF65-F5344CB8AC3E}">
        <p14:creationId xmlns:p14="http://schemas.microsoft.com/office/powerpoint/2010/main" val="1453436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24C2B4-5716-4CB4-9C7F-C5F8B9A57875}"/>
              </a:ext>
            </a:extLst>
          </p:cNvPr>
          <p:cNvSpPr>
            <a:spLocks noGrp="1"/>
          </p:cNvSpPr>
          <p:nvPr>
            <p:ph type="body" sz="quarter" idx="11"/>
          </p:nvPr>
        </p:nvSpPr>
        <p:spPr/>
        <p:txBody>
          <a:bodyPr/>
          <a:lstStyle/>
          <a:p>
            <a:r>
              <a:rPr lang="en-IN" dirty="0"/>
              <a:t>Spring Cloud: Service Registry</a:t>
            </a:r>
          </a:p>
        </p:txBody>
      </p:sp>
      <p:sp>
        <p:nvSpPr>
          <p:cNvPr id="4" name="Content Placeholder 3">
            <a:extLst>
              <a:ext uri="{FF2B5EF4-FFF2-40B4-BE49-F238E27FC236}">
                <a16:creationId xmlns:a16="http://schemas.microsoft.com/office/drawing/2014/main" id="{848E60A4-F1AC-4399-80E2-CDC7B1A88F0F}"/>
              </a:ext>
            </a:extLst>
          </p:cNvPr>
          <p:cNvSpPr>
            <a:spLocks noGrp="1"/>
          </p:cNvSpPr>
          <p:nvPr>
            <p:ph idx="1"/>
          </p:nvPr>
        </p:nvSpPr>
        <p:spPr>
          <a:xfrm>
            <a:off x="427473" y="1428115"/>
            <a:ext cx="5716952" cy="4381500"/>
          </a:xfrm>
        </p:spPr>
        <p:txBody>
          <a:bodyPr/>
          <a:lstStyle/>
          <a:p>
            <a:r>
              <a:rPr lang="en-US" sz="2000" dirty="0"/>
              <a:t>Use the Spring Boot Starter parent as a Parent POM:</a:t>
            </a:r>
          </a:p>
          <a:p>
            <a:endParaRPr lang="en-US" sz="2000" dirty="0"/>
          </a:p>
          <a:p>
            <a:r>
              <a:rPr lang="en-US" sz="2000" dirty="0"/>
              <a:t>...And use Dependency management section for Spring Cloud:</a:t>
            </a:r>
          </a:p>
          <a:p>
            <a:endParaRPr lang="en-IN" sz="2000" dirty="0"/>
          </a:p>
        </p:txBody>
      </p:sp>
      <p:sp>
        <p:nvSpPr>
          <p:cNvPr id="5" name="Title 4">
            <a:extLst>
              <a:ext uri="{FF2B5EF4-FFF2-40B4-BE49-F238E27FC236}">
                <a16:creationId xmlns:a16="http://schemas.microsoft.com/office/drawing/2014/main" id="{D1D7B067-2582-4019-A983-98892D18E5B2}"/>
              </a:ext>
            </a:extLst>
          </p:cNvPr>
          <p:cNvSpPr>
            <a:spLocks noGrp="1"/>
          </p:cNvSpPr>
          <p:nvPr>
            <p:ph type="title"/>
          </p:nvPr>
        </p:nvSpPr>
        <p:spPr/>
        <p:txBody>
          <a:bodyPr/>
          <a:lstStyle/>
          <a:p>
            <a:r>
              <a:rPr lang="en-US" dirty="0"/>
              <a:t>Registering with Eureka – Part 1</a:t>
            </a:r>
            <a:endParaRPr lang="en-IN" dirty="0"/>
          </a:p>
        </p:txBody>
      </p:sp>
      <p:sp>
        <p:nvSpPr>
          <p:cNvPr id="6" name="TextBox 5">
            <a:extLst>
              <a:ext uri="{FF2B5EF4-FFF2-40B4-BE49-F238E27FC236}">
                <a16:creationId xmlns:a16="http://schemas.microsoft.com/office/drawing/2014/main" id="{ABC6162E-E44E-41A7-A355-DED42D980D1C}"/>
              </a:ext>
            </a:extLst>
          </p:cNvPr>
          <p:cNvSpPr txBox="1"/>
          <p:nvPr/>
        </p:nvSpPr>
        <p:spPr>
          <a:xfrm>
            <a:off x="6482815" y="1300889"/>
            <a:ext cx="4812162" cy="1708614"/>
          </a:xfrm>
          <a:prstGeom prst="rect">
            <a:avLst/>
          </a:prstGeom>
          <a:solidFill>
            <a:srgbClr val="FFFFCC"/>
          </a:solidFill>
          <a:ln w="0">
            <a:solidFill>
              <a:srgbClr val="000000"/>
            </a:solidFill>
            <a:prstDash val="solid"/>
          </a:ln>
        </p:spPr>
        <p:txBody>
          <a:bodyPr vert="horz" wrap="none" lIns="81000" tIns="74520" rIns="81000" bIns="74520" anchor="ctr" anchorCtr="0" compatLnSpc="0">
            <a:spAutoFit/>
          </a:bodyPr>
          <a:lstStyle/>
          <a:p>
            <a:pPr defTabSz="822960" hangingPunct="0">
              <a:spcAft>
                <a:spcPts val="600"/>
              </a:spcAft>
            </a:pP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parent</a:t>
            </a:r>
            <a:r>
              <a:rPr lang="en-US" sz="1500" dirty="0">
                <a:solidFill>
                  <a:srgbClr val="008080"/>
                </a:solidFill>
                <a:latin typeface="IBM Plex Sans" panose="020B0503050203000203" pitchFamily="34" charset="0"/>
                <a:ea typeface="Monaco" pitchFamily="49"/>
                <a:cs typeface="Monaco" pitchFamily="49"/>
              </a:rPr>
              <a:t>&gt;</a:t>
            </a:r>
          </a:p>
          <a:p>
            <a:pPr defTabSz="822960" hangingPunct="0">
              <a:spcAft>
                <a:spcPts val="600"/>
              </a:spcAf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groupId</a:t>
            </a:r>
            <a:r>
              <a:rPr lang="en-US" sz="1500" dirty="0">
                <a:solidFill>
                  <a:srgbClr val="008080"/>
                </a:solidFill>
                <a:latin typeface="IBM Plex Sans" panose="020B0503050203000203" pitchFamily="34" charset="0"/>
                <a:ea typeface="Monaco" pitchFamily="49"/>
                <a:cs typeface="Monaco" pitchFamily="49"/>
              </a:rPr>
              <a:t>&gt;</a:t>
            </a:r>
            <a:r>
              <a:rPr lang="en-US" sz="1500" dirty="0" err="1">
                <a:solidFill>
                  <a:srgbClr val="000000"/>
                </a:solidFill>
                <a:latin typeface="IBM Plex Sans" panose="020B0503050203000203" pitchFamily="34" charset="0"/>
                <a:ea typeface="Monaco" pitchFamily="49"/>
                <a:cs typeface="Monaco" pitchFamily="49"/>
              </a:rPr>
              <a:t>org.springframework.</a:t>
            </a:r>
            <a:r>
              <a:rPr lang="en-US" sz="1500" b="1" dirty="0" err="1">
                <a:solidFill>
                  <a:srgbClr val="000000"/>
                </a:solidFill>
                <a:latin typeface="IBM Plex Sans" panose="020B0503050203000203" pitchFamily="34" charset="0"/>
                <a:ea typeface="Monaco" pitchFamily="49"/>
                <a:cs typeface="Monaco" pitchFamily="49"/>
              </a:rPr>
              <a:t>boot</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groupId</a:t>
            </a:r>
            <a:r>
              <a:rPr lang="en-US" sz="1500" dirty="0">
                <a:solidFill>
                  <a:srgbClr val="008080"/>
                </a:solidFill>
                <a:latin typeface="IBM Plex Sans" panose="020B0503050203000203" pitchFamily="34" charset="0"/>
                <a:ea typeface="Monaco" pitchFamily="49"/>
                <a:cs typeface="Monaco" pitchFamily="49"/>
              </a:rPr>
              <a:t>&gt;</a:t>
            </a:r>
          </a:p>
          <a:p>
            <a:pPr defTabSz="822960" hangingPunct="0">
              <a:spcAft>
                <a:spcPts val="600"/>
              </a:spcAf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artifactId</a:t>
            </a:r>
            <a:r>
              <a:rPr lang="en-US" sz="1500" dirty="0">
                <a:solidFill>
                  <a:srgbClr val="008080"/>
                </a:solidFill>
                <a:latin typeface="IBM Plex Sans" panose="020B0503050203000203" pitchFamily="34" charset="0"/>
                <a:ea typeface="Monaco" pitchFamily="49"/>
                <a:cs typeface="Monaco" pitchFamily="49"/>
              </a:rPr>
              <a:t>&gt;</a:t>
            </a:r>
            <a:r>
              <a:rPr lang="en-US" sz="1500" dirty="0">
                <a:solidFill>
                  <a:srgbClr val="000000"/>
                </a:solidFill>
                <a:latin typeface="IBM Plex Sans" panose="020B0503050203000203" pitchFamily="34" charset="0"/>
                <a:ea typeface="Monaco" pitchFamily="49"/>
                <a:cs typeface="Monaco" pitchFamily="49"/>
              </a:rPr>
              <a:t>spring-</a:t>
            </a:r>
            <a:r>
              <a:rPr lang="en-US" sz="1500" b="1" dirty="0">
                <a:solidFill>
                  <a:srgbClr val="000000"/>
                </a:solidFill>
                <a:latin typeface="IBM Plex Sans" panose="020B0503050203000203" pitchFamily="34" charset="0"/>
                <a:ea typeface="Monaco" pitchFamily="49"/>
                <a:cs typeface="Monaco" pitchFamily="49"/>
              </a:rPr>
              <a:t>boot</a:t>
            </a:r>
            <a:r>
              <a:rPr lang="en-US" sz="1500" dirty="0">
                <a:solidFill>
                  <a:srgbClr val="000000"/>
                </a:solidFill>
                <a:latin typeface="IBM Plex Sans" panose="020B0503050203000203" pitchFamily="34" charset="0"/>
                <a:ea typeface="Monaco" pitchFamily="49"/>
                <a:cs typeface="Monaco" pitchFamily="49"/>
              </a:rPr>
              <a:t>-starter-parent</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artifactId</a:t>
            </a:r>
            <a:r>
              <a:rPr lang="en-US" sz="1500" dirty="0">
                <a:solidFill>
                  <a:srgbClr val="008080"/>
                </a:solidFill>
                <a:latin typeface="IBM Plex Sans" panose="020B0503050203000203" pitchFamily="34" charset="0"/>
                <a:ea typeface="Monaco" pitchFamily="49"/>
                <a:cs typeface="Monaco" pitchFamily="49"/>
              </a:rPr>
              <a:t>&gt;</a:t>
            </a:r>
          </a:p>
          <a:p>
            <a:pPr defTabSz="822960" hangingPunct="0">
              <a:spcAft>
                <a:spcPts val="600"/>
              </a:spcAf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version</a:t>
            </a:r>
            <a:r>
              <a:rPr lang="en-US" sz="1500" dirty="0">
                <a:solidFill>
                  <a:srgbClr val="008080"/>
                </a:solidFill>
                <a:latin typeface="IBM Plex Sans" panose="020B0503050203000203" pitchFamily="34" charset="0"/>
                <a:ea typeface="Monaco" pitchFamily="49"/>
                <a:cs typeface="Monaco" pitchFamily="49"/>
              </a:rPr>
              <a:t>&gt;</a:t>
            </a:r>
            <a:r>
              <a:rPr lang="en-US" sz="1500" b="1" dirty="0">
                <a:solidFill>
                  <a:srgbClr val="000000"/>
                </a:solidFill>
                <a:latin typeface="IBM Plex Sans" panose="020B0503050203000203" pitchFamily="34" charset="0"/>
                <a:ea typeface="Monaco" pitchFamily="49"/>
                <a:cs typeface="Monaco" pitchFamily="49"/>
              </a:rPr>
              <a:t>1.5.2.RELEASE</a:t>
            </a: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version</a:t>
            </a:r>
            <a:r>
              <a:rPr lang="en-US" sz="1500" dirty="0">
                <a:solidFill>
                  <a:srgbClr val="008080"/>
                </a:solidFill>
                <a:latin typeface="IBM Plex Sans" panose="020B0503050203000203" pitchFamily="34" charset="0"/>
                <a:ea typeface="Monaco" pitchFamily="49"/>
                <a:cs typeface="Monaco" pitchFamily="49"/>
              </a:rPr>
              <a:t>&gt;</a:t>
            </a:r>
          </a:p>
          <a:p>
            <a:pPr defTabSz="822960" hangingPunct="0">
              <a:spcAft>
                <a:spcPts val="600"/>
              </a:spcAft>
            </a:pP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parent</a:t>
            </a:r>
            <a:r>
              <a:rPr lang="en-US" sz="1500" dirty="0">
                <a:solidFill>
                  <a:srgbClr val="008080"/>
                </a:solidFill>
                <a:latin typeface="IBM Plex Sans" panose="020B0503050203000203" pitchFamily="34" charset="0"/>
                <a:ea typeface="Monaco" pitchFamily="49"/>
                <a:cs typeface="Monaco" pitchFamily="49"/>
              </a:rPr>
              <a:t>&gt;</a:t>
            </a:r>
          </a:p>
        </p:txBody>
      </p:sp>
      <p:sp>
        <p:nvSpPr>
          <p:cNvPr id="7" name="TextBox 6">
            <a:extLst>
              <a:ext uri="{FF2B5EF4-FFF2-40B4-BE49-F238E27FC236}">
                <a16:creationId xmlns:a16="http://schemas.microsoft.com/office/drawing/2014/main" id="{64D3C2AF-635C-45A3-8BCC-BCD5CD40BDE3}"/>
              </a:ext>
            </a:extLst>
          </p:cNvPr>
          <p:cNvSpPr txBox="1"/>
          <p:nvPr/>
        </p:nvSpPr>
        <p:spPr>
          <a:xfrm>
            <a:off x="2435761" y="3091192"/>
            <a:ext cx="4925527" cy="3418602"/>
          </a:xfrm>
          <a:prstGeom prst="rect">
            <a:avLst/>
          </a:prstGeom>
          <a:solidFill>
            <a:srgbClr val="FFFFCC"/>
          </a:solidFill>
          <a:ln w="0">
            <a:solidFill>
              <a:srgbClr val="808080"/>
            </a:solidFill>
            <a:prstDash val="solid"/>
          </a:ln>
        </p:spPr>
        <p:txBody>
          <a:bodyPr vert="horz" wrap="none" lIns="81000" tIns="40500" rIns="81000" bIns="40500" anchorCtr="0" compatLnSpc="0">
            <a:spAutoFit/>
          </a:bodyPr>
          <a:lstStyle/>
          <a:p>
            <a:pPr defTabSz="822960" hangingPunct="0">
              <a:spcAft>
                <a:spcPts val="600"/>
              </a:spcAft>
            </a:pP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dependencyManagement</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dependencies</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dependency</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groupId</a:t>
            </a:r>
            <a:r>
              <a:rPr lang="en-US" sz="1400" dirty="0">
                <a:solidFill>
                  <a:srgbClr val="008080"/>
                </a:solidFill>
                <a:latin typeface="IBM Plex Sans" panose="020B0503050203000203" pitchFamily="34" charset="0"/>
                <a:ea typeface="Consolas" pitchFamily="33"/>
                <a:cs typeface="Consolas" pitchFamily="33"/>
              </a:rPr>
              <a:t>&gt;</a:t>
            </a:r>
            <a:r>
              <a:rPr lang="en-US" sz="1400" dirty="0" err="1">
                <a:solidFill>
                  <a:srgbClr val="000000"/>
                </a:solidFill>
                <a:latin typeface="IBM Plex Sans" panose="020B0503050203000203" pitchFamily="34" charset="0"/>
                <a:ea typeface="Consolas" pitchFamily="33"/>
                <a:cs typeface="Consolas" pitchFamily="33"/>
              </a:rPr>
              <a:t>org.springframework.</a:t>
            </a:r>
            <a:r>
              <a:rPr lang="en-US" sz="1400" b="1" dirty="0" err="1">
                <a:solidFill>
                  <a:srgbClr val="000000"/>
                </a:solidFill>
                <a:latin typeface="IBM Plex Sans" panose="020B0503050203000203" pitchFamily="34" charset="0"/>
                <a:ea typeface="Consolas" pitchFamily="33"/>
                <a:cs typeface="Consolas" pitchFamily="33"/>
              </a:rPr>
              <a:t>cloud</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groupId</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artifactId</a:t>
            </a:r>
            <a:r>
              <a:rPr lang="en-US" sz="1400" dirty="0">
                <a:solidFill>
                  <a:srgbClr val="008080"/>
                </a:solidFill>
                <a:latin typeface="IBM Plex Sans" panose="020B0503050203000203" pitchFamily="34" charset="0"/>
                <a:ea typeface="Consolas" pitchFamily="33"/>
                <a:cs typeface="Consolas" pitchFamily="33"/>
              </a:rPr>
              <a:t>&gt;</a:t>
            </a:r>
            <a:r>
              <a:rPr lang="en-US" sz="1400" dirty="0">
                <a:solidFill>
                  <a:srgbClr val="000000"/>
                </a:solidFill>
                <a:latin typeface="IBM Plex Sans" panose="020B0503050203000203" pitchFamily="34" charset="0"/>
                <a:ea typeface="Consolas" pitchFamily="33"/>
                <a:cs typeface="Consolas" pitchFamily="33"/>
              </a:rPr>
              <a:t>spring-</a:t>
            </a:r>
            <a:r>
              <a:rPr lang="en-US" sz="1400" b="1" dirty="0">
                <a:solidFill>
                  <a:srgbClr val="000000"/>
                </a:solidFill>
                <a:latin typeface="IBM Plex Sans" panose="020B0503050203000203" pitchFamily="34" charset="0"/>
                <a:ea typeface="Consolas" pitchFamily="33"/>
                <a:cs typeface="Consolas" pitchFamily="33"/>
              </a:rPr>
              <a:t>cloud</a:t>
            </a:r>
            <a:r>
              <a:rPr lang="en-US" sz="1400" dirty="0">
                <a:solidFill>
                  <a:srgbClr val="000000"/>
                </a:solidFill>
                <a:latin typeface="IBM Plex Sans" panose="020B0503050203000203" pitchFamily="34" charset="0"/>
                <a:ea typeface="Consolas" pitchFamily="33"/>
                <a:cs typeface="Consolas" pitchFamily="33"/>
              </a:rPr>
              <a:t>-starter-parent</a:t>
            </a: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artifactId</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version</a:t>
            </a:r>
            <a:r>
              <a:rPr lang="en-US" sz="1400" dirty="0">
                <a:solidFill>
                  <a:srgbClr val="008080"/>
                </a:solidFill>
                <a:latin typeface="IBM Plex Sans" panose="020B0503050203000203" pitchFamily="34" charset="0"/>
                <a:ea typeface="Consolas" pitchFamily="33"/>
                <a:cs typeface="Consolas" pitchFamily="33"/>
              </a:rPr>
              <a:t>&gt;</a:t>
            </a:r>
            <a:r>
              <a:rPr lang="en-US" sz="1400" b="1" dirty="0" err="1">
                <a:solidFill>
                  <a:srgbClr val="000000"/>
                </a:solidFill>
                <a:latin typeface="IBM Plex Sans" panose="020B0503050203000203" pitchFamily="34" charset="0"/>
                <a:ea typeface="Monaco" pitchFamily="49"/>
                <a:cs typeface="Monaco" pitchFamily="49"/>
              </a:rPr>
              <a:t>Dalston.RELEASE</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version</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type</a:t>
            </a:r>
            <a:r>
              <a:rPr lang="en-US" sz="1400" dirty="0">
                <a:solidFill>
                  <a:srgbClr val="008080"/>
                </a:solidFill>
                <a:latin typeface="IBM Plex Sans" panose="020B0503050203000203" pitchFamily="34" charset="0"/>
                <a:ea typeface="Consolas" pitchFamily="33"/>
                <a:cs typeface="Consolas" pitchFamily="33"/>
              </a:rPr>
              <a:t>&gt;</a:t>
            </a:r>
            <a:r>
              <a:rPr lang="en-US" sz="1400" dirty="0">
                <a:solidFill>
                  <a:srgbClr val="000000"/>
                </a:solidFill>
                <a:latin typeface="IBM Plex Sans" panose="020B0503050203000203" pitchFamily="34" charset="0"/>
                <a:ea typeface="Consolas" pitchFamily="33"/>
                <a:cs typeface="Consolas" pitchFamily="33"/>
              </a:rPr>
              <a:t>pom</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type</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scope</a:t>
            </a:r>
            <a:r>
              <a:rPr lang="en-US" sz="1400" dirty="0">
                <a:solidFill>
                  <a:srgbClr val="008080"/>
                </a:solidFill>
                <a:latin typeface="IBM Plex Sans" panose="020B0503050203000203" pitchFamily="34" charset="0"/>
                <a:ea typeface="Consolas" pitchFamily="33"/>
                <a:cs typeface="Consolas" pitchFamily="33"/>
              </a:rPr>
              <a:t>&gt;</a:t>
            </a:r>
            <a:r>
              <a:rPr lang="en-US" sz="1400" dirty="0">
                <a:solidFill>
                  <a:srgbClr val="000000"/>
                </a:solidFill>
                <a:latin typeface="IBM Plex Sans" panose="020B0503050203000203" pitchFamily="34" charset="0"/>
                <a:ea typeface="Consolas" pitchFamily="33"/>
                <a:cs typeface="Consolas" pitchFamily="33"/>
              </a:rPr>
              <a:t>import</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scope</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dependency</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0000"/>
                </a:solidFill>
                <a:latin typeface="IBM Plex Sans" panose="020B0503050203000203" pitchFamily="34" charset="0"/>
                <a:ea typeface="Consolas" pitchFamily="33"/>
                <a:cs typeface="Consolas" pitchFamily="33"/>
              </a:rPr>
              <a:t>    </a:t>
            </a:r>
            <a:r>
              <a:rPr lang="en-US" sz="1400" dirty="0">
                <a:solidFill>
                  <a:srgbClr val="008080"/>
                </a:solidFill>
                <a:latin typeface="IBM Plex Sans" panose="020B0503050203000203" pitchFamily="34" charset="0"/>
                <a:ea typeface="Consolas" pitchFamily="33"/>
                <a:cs typeface="Consolas" pitchFamily="33"/>
              </a:rPr>
              <a:t>&lt;/</a:t>
            </a:r>
            <a:r>
              <a:rPr lang="en-US" sz="1400" dirty="0">
                <a:solidFill>
                  <a:srgbClr val="3F7F7F"/>
                </a:solidFill>
                <a:latin typeface="IBM Plex Sans" panose="020B0503050203000203" pitchFamily="34" charset="0"/>
                <a:ea typeface="Consolas" pitchFamily="33"/>
                <a:cs typeface="Consolas" pitchFamily="33"/>
              </a:rPr>
              <a:t>dependencies</a:t>
            </a:r>
            <a:r>
              <a:rPr lang="en-US" sz="1400" dirty="0">
                <a:solidFill>
                  <a:srgbClr val="008080"/>
                </a:solidFill>
                <a:latin typeface="IBM Plex Sans" panose="020B0503050203000203" pitchFamily="34" charset="0"/>
                <a:ea typeface="Consolas" pitchFamily="33"/>
                <a:cs typeface="Consolas" pitchFamily="33"/>
              </a:rPr>
              <a:t>&gt;</a:t>
            </a:r>
          </a:p>
          <a:p>
            <a:pPr defTabSz="822960" hangingPunct="0">
              <a:spcAft>
                <a:spcPts val="600"/>
              </a:spcAft>
            </a:pPr>
            <a:r>
              <a:rPr lang="en-US" sz="1400" dirty="0">
                <a:solidFill>
                  <a:srgbClr val="008080"/>
                </a:solidFill>
                <a:latin typeface="IBM Plex Sans" panose="020B0503050203000203" pitchFamily="34" charset="0"/>
                <a:ea typeface="Consolas" pitchFamily="33"/>
                <a:cs typeface="Consolas" pitchFamily="33"/>
              </a:rPr>
              <a:t>&lt;/</a:t>
            </a:r>
            <a:r>
              <a:rPr lang="en-US" sz="1400" dirty="0" err="1">
                <a:solidFill>
                  <a:srgbClr val="3F7F7F"/>
                </a:solidFill>
                <a:latin typeface="IBM Plex Sans" panose="020B0503050203000203" pitchFamily="34" charset="0"/>
                <a:ea typeface="Consolas" pitchFamily="33"/>
                <a:cs typeface="Consolas" pitchFamily="33"/>
              </a:rPr>
              <a:t>dependencyManagement</a:t>
            </a:r>
            <a:r>
              <a:rPr lang="en-US" sz="1400" dirty="0">
                <a:solidFill>
                  <a:srgbClr val="008080"/>
                </a:solidFill>
                <a:latin typeface="IBM Plex Sans" panose="020B0503050203000203" pitchFamily="34" charset="0"/>
                <a:ea typeface="Consolas" pitchFamily="33"/>
                <a:cs typeface="Consolas" pitchFamily="33"/>
              </a:rPr>
              <a:t>&gt;</a:t>
            </a:r>
          </a:p>
        </p:txBody>
      </p:sp>
      <p:sp>
        <p:nvSpPr>
          <p:cNvPr id="9" name="TextBox 8">
            <a:extLst>
              <a:ext uri="{FF2B5EF4-FFF2-40B4-BE49-F238E27FC236}">
                <a16:creationId xmlns:a16="http://schemas.microsoft.com/office/drawing/2014/main" id="{E2EE14F8-6DC9-4375-8758-8DE6D81482DD}"/>
              </a:ext>
            </a:extLst>
          </p:cNvPr>
          <p:cNvSpPr txBox="1"/>
          <p:nvPr/>
        </p:nvSpPr>
        <p:spPr>
          <a:xfrm>
            <a:off x="8578151" y="4953678"/>
            <a:ext cx="3000449" cy="1035898"/>
          </a:xfrm>
          <a:prstGeom prst="rect">
            <a:avLst/>
          </a:prstGeom>
          <a:solidFill>
            <a:srgbClr val="EEEEEE"/>
          </a:solidFill>
          <a:ln w="0">
            <a:solidFill>
              <a:srgbClr val="990000"/>
            </a:solidFill>
            <a:prstDash val="solid"/>
          </a:ln>
        </p:spPr>
        <p:txBody>
          <a:bodyPr vert="horz" wrap="none" lIns="81000" tIns="40500" rIns="81000" bIns="40500" anchorCtr="0" compatLnSpc="0">
            <a:spAutoFit/>
          </a:bodyPr>
          <a:lstStyle/>
          <a:p>
            <a:pPr defTabSz="822960" hangingPunct="0">
              <a:spcAft>
                <a:spcPts val="600"/>
              </a:spcAft>
            </a:pPr>
            <a:r>
              <a:rPr lang="en-US" sz="1600" dirty="0">
                <a:solidFill>
                  <a:srgbClr val="990000"/>
                </a:solidFill>
                <a:latin typeface="IBM Plex Sans" panose="020B0503050203000203" pitchFamily="34" charset="0"/>
                <a:ea typeface="Microsoft YaHei" pitchFamily="2"/>
                <a:cs typeface="Mangal" pitchFamily="2"/>
              </a:rPr>
              <a:t>Look familiar?</a:t>
            </a:r>
          </a:p>
          <a:p>
            <a:pPr defTabSz="822960" hangingPunct="0">
              <a:spcAft>
                <a:spcPts val="600"/>
              </a:spcAft>
            </a:pPr>
            <a:r>
              <a:rPr lang="en-US" sz="1600" dirty="0">
                <a:solidFill>
                  <a:srgbClr val="990000"/>
                </a:solidFill>
                <a:latin typeface="IBM Plex Sans" panose="020B0503050203000203" pitchFamily="34" charset="0"/>
                <a:ea typeface="Microsoft YaHei" pitchFamily="2"/>
                <a:cs typeface="Mangal" pitchFamily="2"/>
              </a:rPr>
              <a:t>Exactly the same options</a:t>
            </a:r>
          </a:p>
          <a:p>
            <a:pPr defTabSz="822960" hangingPunct="0">
              <a:spcAft>
                <a:spcPts val="600"/>
              </a:spcAft>
            </a:pPr>
            <a:r>
              <a:rPr lang="en-US" sz="1600" dirty="0">
                <a:solidFill>
                  <a:srgbClr val="990000"/>
                </a:solidFill>
                <a:latin typeface="IBM Plex Sans" panose="020B0503050203000203" pitchFamily="34" charset="0"/>
                <a:ea typeface="Microsoft YaHei" pitchFamily="2"/>
                <a:cs typeface="Mangal" pitchFamily="2"/>
              </a:rPr>
              <a:t>as a Spring Cloud Config client.</a:t>
            </a:r>
          </a:p>
        </p:txBody>
      </p:sp>
    </p:spTree>
    <p:extLst>
      <p:ext uri="{BB962C8B-B14F-4D97-AF65-F5344CB8AC3E}">
        <p14:creationId xmlns:p14="http://schemas.microsoft.com/office/powerpoint/2010/main" val="960038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24C2B4-5716-4CB4-9C7F-C5F8B9A57875}"/>
              </a:ext>
            </a:extLst>
          </p:cNvPr>
          <p:cNvSpPr>
            <a:spLocks noGrp="1"/>
          </p:cNvSpPr>
          <p:nvPr>
            <p:ph type="body" sz="quarter" idx="11"/>
          </p:nvPr>
        </p:nvSpPr>
        <p:spPr/>
        <p:txBody>
          <a:bodyPr/>
          <a:lstStyle/>
          <a:p>
            <a:r>
              <a:rPr lang="en-IN" dirty="0"/>
              <a:t>Spring Cloud: Service Registry</a:t>
            </a:r>
          </a:p>
        </p:txBody>
      </p:sp>
      <p:sp>
        <p:nvSpPr>
          <p:cNvPr id="4" name="Content Placeholder 3">
            <a:extLst>
              <a:ext uri="{FF2B5EF4-FFF2-40B4-BE49-F238E27FC236}">
                <a16:creationId xmlns:a16="http://schemas.microsoft.com/office/drawing/2014/main" id="{848E60A4-F1AC-4399-80E2-CDC7B1A88F0F}"/>
              </a:ext>
            </a:extLst>
          </p:cNvPr>
          <p:cNvSpPr>
            <a:spLocks noGrp="1"/>
          </p:cNvSpPr>
          <p:nvPr>
            <p:ph idx="1"/>
          </p:nvPr>
        </p:nvSpPr>
        <p:spPr>
          <a:xfrm>
            <a:off x="427473" y="1341120"/>
            <a:ext cx="5716952" cy="4381500"/>
          </a:xfrm>
        </p:spPr>
        <p:txBody>
          <a:bodyPr/>
          <a:lstStyle/>
          <a:p>
            <a:pPr lvl="0">
              <a:lnSpc>
                <a:spcPct val="90000"/>
              </a:lnSpc>
              <a:buSzPct val="45000"/>
            </a:pPr>
            <a:r>
              <a:rPr lang="en-US" sz="1800" dirty="0"/>
              <a:t>Add Dependency:</a:t>
            </a:r>
          </a:p>
          <a:p>
            <a:pPr lvl="0">
              <a:lnSpc>
                <a:spcPct val="90000"/>
              </a:lnSpc>
              <a:buSzPct val="45000"/>
            </a:pPr>
            <a:endParaRPr lang="en-US" sz="1800" dirty="0"/>
          </a:p>
          <a:p>
            <a:pPr lvl="0">
              <a:lnSpc>
                <a:spcPct val="90000"/>
              </a:lnSpc>
              <a:buSzPct val="45000"/>
            </a:pPr>
            <a:endParaRPr lang="en-US" sz="1800" dirty="0"/>
          </a:p>
          <a:p>
            <a:pPr lvl="0">
              <a:lnSpc>
                <a:spcPct val="90000"/>
              </a:lnSpc>
              <a:buSzPct val="45000"/>
            </a:pPr>
            <a:endParaRPr lang="en-US" sz="1800" dirty="0"/>
          </a:p>
          <a:p>
            <a:pPr lvl="0">
              <a:lnSpc>
                <a:spcPct val="90000"/>
              </a:lnSpc>
              <a:buSzPct val="45000"/>
            </a:pPr>
            <a:endParaRPr lang="en-US" sz="1800" dirty="0"/>
          </a:p>
          <a:p>
            <a:pPr lvl="0">
              <a:lnSpc>
                <a:spcPct val="90000"/>
              </a:lnSpc>
              <a:buSzPct val="45000"/>
            </a:pPr>
            <a:endParaRPr lang="en-US" sz="1800" dirty="0"/>
          </a:p>
          <a:p>
            <a:pPr lvl="0">
              <a:lnSpc>
                <a:spcPct val="90000"/>
              </a:lnSpc>
              <a:buSzPct val="45000"/>
            </a:pPr>
            <a:r>
              <a:rPr lang="en-US" sz="1800" dirty="0"/>
              <a:t>...enable:</a:t>
            </a:r>
          </a:p>
          <a:p>
            <a:pPr lvl="0">
              <a:lnSpc>
                <a:spcPct val="90000"/>
              </a:lnSpc>
              <a:buSzPct val="45000"/>
            </a:pPr>
            <a:endParaRPr lang="en-US" sz="1800" dirty="0"/>
          </a:p>
          <a:p>
            <a:pPr lvl="0">
              <a:lnSpc>
                <a:spcPct val="90000"/>
              </a:lnSpc>
              <a:buSzPct val="45000"/>
            </a:pPr>
            <a:endParaRPr lang="en-US" sz="1800" dirty="0"/>
          </a:p>
          <a:p>
            <a:pPr lvl="0">
              <a:lnSpc>
                <a:spcPct val="90000"/>
              </a:lnSpc>
              <a:buSzPct val="45000"/>
            </a:pPr>
            <a:endParaRPr lang="en-US" sz="1800" dirty="0"/>
          </a:p>
          <a:p>
            <a:pPr lvl="0">
              <a:lnSpc>
                <a:spcPct val="90000"/>
              </a:lnSpc>
              <a:buSzPct val="45000"/>
            </a:pPr>
            <a:endParaRPr lang="en-US" sz="1800" dirty="0"/>
          </a:p>
          <a:p>
            <a:pPr lvl="0">
              <a:lnSpc>
                <a:spcPct val="90000"/>
              </a:lnSpc>
              <a:buSzPct val="45000"/>
            </a:pPr>
            <a:r>
              <a:rPr lang="en-US" sz="1800" dirty="0"/>
              <a:t>...and specify the location of the Eureka server:</a:t>
            </a:r>
          </a:p>
        </p:txBody>
      </p:sp>
      <p:sp>
        <p:nvSpPr>
          <p:cNvPr id="5" name="Title 4">
            <a:extLst>
              <a:ext uri="{FF2B5EF4-FFF2-40B4-BE49-F238E27FC236}">
                <a16:creationId xmlns:a16="http://schemas.microsoft.com/office/drawing/2014/main" id="{D1D7B067-2582-4019-A983-98892D18E5B2}"/>
              </a:ext>
            </a:extLst>
          </p:cNvPr>
          <p:cNvSpPr>
            <a:spLocks noGrp="1"/>
          </p:cNvSpPr>
          <p:nvPr>
            <p:ph type="title"/>
          </p:nvPr>
        </p:nvSpPr>
        <p:spPr/>
        <p:txBody>
          <a:bodyPr/>
          <a:lstStyle/>
          <a:p>
            <a:r>
              <a:rPr lang="en-US" dirty="0"/>
              <a:t>Registering with Eureka – Part 1 (continued)</a:t>
            </a:r>
            <a:endParaRPr lang="en-IN" dirty="0"/>
          </a:p>
        </p:txBody>
      </p:sp>
      <p:sp>
        <p:nvSpPr>
          <p:cNvPr id="8" name="Rectangle 24">
            <a:extLst>
              <a:ext uri="{FF2B5EF4-FFF2-40B4-BE49-F238E27FC236}">
                <a16:creationId xmlns:a16="http://schemas.microsoft.com/office/drawing/2014/main" id="{3209FE7A-08B3-468D-90D7-2345E747C8C0}"/>
              </a:ext>
            </a:extLst>
          </p:cNvPr>
          <p:cNvSpPr/>
          <p:nvPr/>
        </p:nvSpPr>
        <p:spPr>
          <a:xfrm>
            <a:off x="427473" y="1898661"/>
            <a:ext cx="7027064" cy="133228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dependency</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groupId</a:t>
            </a:r>
            <a:r>
              <a:rPr lang="en-US" sz="1500" dirty="0">
                <a:solidFill>
                  <a:srgbClr val="008080"/>
                </a:solidFill>
                <a:latin typeface="IBM Plex Sans" panose="020B0503050203000203" pitchFamily="34" charset="0"/>
                <a:ea typeface="Monaco" pitchFamily="49"/>
                <a:cs typeface="Monaco" pitchFamily="49"/>
              </a:rPr>
              <a:t>&gt;</a:t>
            </a:r>
            <a:r>
              <a:rPr lang="en-US" sz="1500" dirty="0" err="1">
                <a:solidFill>
                  <a:srgbClr val="000000"/>
                </a:solidFill>
                <a:latin typeface="IBM Plex Sans" panose="020B0503050203000203" pitchFamily="34" charset="0"/>
                <a:ea typeface="Monaco" pitchFamily="49"/>
                <a:cs typeface="Monaco" pitchFamily="49"/>
              </a:rPr>
              <a:t>org.springframework.cloud</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groupId</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artifactId</a:t>
            </a:r>
            <a:r>
              <a:rPr lang="en-US" sz="1500" dirty="0">
                <a:solidFill>
                  <a:srgbClr val="008080"/>
                </a:solidFill>
                <a:latin typeface="IBM Plex Sans" panose="020B0503050203000203" pitchFamily="34" charset="0"/>
                <a:ea typeface="Monaco" pitchFamily="49"/>
                <a:cs typeface="Monaco" pitchFamily="49"/>
              </a:rPr>
              <a:t>&gt;</a:t>
            </a:r>
            <a:r>
              <a:rPr lang="en-US" sz="1500" dirty="0">
                <a:solidFill>
                  <a:srgbClr val="000000"/>
                </a:solidFill>
                <a:latin typeface="IBM Plex Sans" panose="020B0503050203000203" pitchFamily="34" charset="0"/>
                <a:ea typeface="Monaco" pitchFamily="49"/>
                <a:cs typeface="Monaco" pitchFamily="49"/>
              </a:rPr>
              <a:t>spring-cloud-starter</a:t>
            </a:r>
            <a:r>
              <a:rPr lang="en-US" sz="1500" b="1" dirty="0">
                <a:solidFill>
                  <a:srgbClr val="000000"/>
                </a:solidFill>
                <a:latin typeface="IBM Plex Sans" panose="020B0503050203000203" pitchFamily="34" charset="0"/>
                <a:ea typeface="Monaco" pitchFamily="49"/>
                <a:cs typeface="Monaco" pitchFamily="49"/>
              </a:rPr>
              <a:t>-eureka</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artifactId</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dependency</a:t>
            </a:r>
            <a:r>
              <a:rPr lang="en-US" sz="1500" dirty="0">
                <a:solidFill>
                  <a:srgbClr val="008080"/>
                </a:solidFill>
                <a:latin typeface="IBM Plex Sans" panose="020B0503050203000203" pitchFamily="34" charset="0"/>
                <a:ea typeface="Monaco" pitchFamily="49"/>
                <a:cs typeface="Monaco" pitchFamily="49"/>
              </a:rPr>
              <a:t>&gt;</a:t>
            </a:r>
          </a:p>
        </p:txBody>
      </p:sp>
      <p:sp>
        <p:nvSpPr>
          <p:cNvPr id="10" name="Rectangle 24">
            <a:extLst>
              <a:ext uri="{FF2B5EF4-FFF2-40B4-BE49-F238E27FC236}">
                <a16:creationId xmlns:a16="http://schemas.microsoft.com/office/drawing/2014/main" id="{2D926C36-8B41-4223-AE94-88619A639D54}"/>
              </a:ext>
            </a:extLst>
          </p:cNvPr>
          <p:cNvSpPr/>
          <p:nvPr/>
        </p:nvSpPr>
        <p:spPr>
          <a:xfrm>
            <a:off x="427473" y="3764296"/>
            <a:ext cx="7027064" cy="1187853"/>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spcBef>
                <a:spcPts val="449"/>
              </a:spcBef>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666666"/>
                </a:solidFill>
                <a:latin typeface="IBM Plex Sans" panose="020B0503050203000203" pitchFamily="34" charset="0"/>
                <a:ea typeface="Monaco" pitchFamily="49"/>
                <a:cs typeface="Monaco" pitchFamily="49"/>
              </a:rPr>
              <a:t>@</a:t>
            </a:r>
            <a:r>
              <a:rPr lang="en-US" sz="1500" dirty="0" err="1">
                <a:solidFill>
                  <a:srgbClr val="666666"/>
                </a:solidFill>
                <a:latin typeface="IBM Plex Sans" panose="020B0503050203000203" pitchFamily="34" charset="0"/>
                <a:ea typeface="Monaco" pitchFamily="49"/>
                <a:cs typeface="Monaco" pitchFamily="49"/>
              </a:rPr>
              <a:t>SpringBootApplication</a:t>
            </a:r>
            <a:endParaRPr lang="en-US" sz="1500" dirty="0">
              <a:solidFill>
                <a:srgbClr val="666666"/>
              </a:solidFill>
              <a:latin typeface="IBM Plex Sans" panose="020B0503050203000203" pitchFamily="34" charset="0"/>
              <a:ea typeface="Monaco" pitchFamily="49"/>
              <a:cs typeface="Monaco" pitchFamily="49"/>
            </a:endParaRPr>
          </a:p>
          <a:p>
            <a:pPr marL="304560" indent="-288036" defTabSz="822960">
              <a:lnSpc>
                <a:spcPct val="110000"/>
              </a:lnSpc>
              <a:spcBef>
                <a:spcPts val="449"/>
              </a:spcBef>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333333"/>
                </a:solidFill>
                <a:latin typeface="IBM Plex Sans" panose="020B0503050203000203" pitchFamily="34" charset="0"/>
                <a:ea typeface="Monaco" pitchFamily="49"/>
                <a:cs typeface="Monaco" pitchFamily="49"/>
              </a:rPr>
              <a:t>@</a:t>
            </a:r>
            <a:r>
              <a:rPr lang="en-US" sz="1500" b="1" dirty="0" err="1">
                <a:solidFill>
                  <a:srgbClr val="333333"/>
                </a:solidFill>
                <a:latin typeface="IBM Plex Sans" panose="020B0503050203000203" pitchFamily="34" charset="0"/>
                <a:ea typeface="Monaco" pitchFamily="49"/>
                <a:cs typeface="Monaco" pitchFamily="49"/>
              </a:rPr>
              <a:t>EnableDiscoveryClient</a:t>
            </a:r>
            <a:endParaRPr lang="en-US" sz="1500" b="1" dirty="0">
              <a:solidFill>
                <a:srgbClr val="333333"/>
              </a:solidFill>
              <a:latin typeface="IBM Plex Sans" panose="020B0503050203000203" pitchFamily="34" charset="0"/>
              <a:ea typeface="Monaco" pitchFamily="49"/>
              <a:cs typeface="Monaco" pitchFamily="49"/>
            </a:endParaRPr>
          </a:p>
          <a:p>
            <a:pPr marL="304560" indent="-288036" defTabSz="822960">
              <a:lnSpc>
                <a:spcPct val="110000"/>
              </a:lnSpc>
              <a:spcBef>
                <a:spcPts val="449"/>
              </a:spcBef>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7F0055"/>
                </a:solidFill>
                <a:latin typeface="IBM Plex Sans" panose="020B0503050203000203" pitchFamily="34" charset="0"/>
                <a:ea typeface="Monaco" pitchFamily="49"/>
                <a:cs typeface="Monaco" pitchFamily="49"/>
              </a:rPr>
              <a:t>public</a:t>
            </a:r>
            <a:r>
              <a:rPr lang="en-US" sz="1500" dirty="0">
                <a:solidFill>
                  <a:srgbClr val="000000"/>
                </a:solidFill>
                <a:latin typeface="IBM Plex Sans" panose="020B0503050203000203" pitchFamily="34" charset="0"/>
                <a:ea typeface="Monaco" pitchFamily="49"/>
                <a:cs typeface="Monaco" pitchFamily="49"/>
              </a:rPr>
              <a:t> </a:t>
            </a:r>
            <a:r>
              <a:rPr lang="en-US" sz="1500" b="1" dirty="0">
                <a:solidFill>
                  <a:srgbClr val="7F0055"/>
                </a:solidFill>
                <a:latin typeface="IBM Plex Sans" panose="020B0503050203000203" pitchFamily="34" charset="0"/>
                <a:ea typeface="Monaco" pitchFamily="49"/>
                <a:cs typeface="Monaco" pitchFamily="49"/>
              </a:rPr>
              <a:t>class</a:t>
            </a:r>
            <a:r>
              <a:rPr lang="en-US" sz="1500" dirty="0">
                <a:solidFill>
                  <a:srgbClr val="000000"/>
                </a:solidFill>
                <a:latin typeface="IBM Plex Sans" panose="020B0503050203000203" pitchFamily="34" charset="0"/>
                <a:ea typeface="Monaco" pitchFamily="49"/>
                <a:cs typeface="Monaco" pitchFamily="49"/>
              </a:rPr>
              <a:t> Application {</a:t>
            </a:r>
          </a:p>
          <a:p>
            <a:pPr marL="304560" indent="-288036" defTabSz="822960">
              <a:lnSpc>
                <a:spcPct val="110000"/>
              </a:lnSpc>
              <a:spcBef>
                <a:spcPts val="449"/>
              </a:spcBef>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333333"/>
                </a:solidFill>
                <a:latin typeface="IBM Plex Sans" panose="020B0503050203000203" pitchFamily="34" charset="0"/>
                <a:ea typeface="Monaco" pitchFamily="49"/>
                <a:cs typeface="Monaco" pitchFamily="49"/>
              </a:rPr>
              <a:t>}</a:t>
            </a:r>
          </a:p>
        </p:txBody>
      </p:sp>
      <p:sp>
        <p:nvSpPr>
          <p:cNvPr id="11" name="Rectangle 24">
            <a:extLst>
              <a:ext uri="{FF2B5EF4-FFF2-40B4-BE49-F238E27FC236}">
                <a16:creationId xmlns:a16="http://schemas.microsoft.com/office/drawing/2014/main" id="{3C8A1024-7788-4231-8B6E-8F6C14949E33}"/>
              </a:ext>
            </a:extLst>
          </p:cNvPr>
          <p:cNvSpPr/>
          <p:nvPr/>
        </p:nvSpPr>
        <p:spPr>
          <a:xfrm>
            <a:off x="427473" y="5337384"/>
            <a:ext cx="7027064" cy="770471"/>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spcBef>
                <a:spcPts val="449"/>
              </a:spcBef>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AR PL ShanHeiSun Uni" pitchFamily="2"/>
                <a:cs typeface="Courier New" pitchFamily="49"/>
              </a:rPr>
              <a:t># </a:t>
            </a:r>
            <a:r>
              <a:rPr lang="en-US" sz="1500" dirty="0" err="1">
                <a:solidFill>
                  <a:srgbClr val="000000"/>
                </a:solidFill>
                <a:latin typeface="IBM Plex Sans" panose="020B0503050203000203" pitchFamily="34" charset="0"/>
                <a:ea typeface="AR PL ShanHeiSun Uni" pitchFamily="2"/>
                <a:cs typeface="Courier New" pitchFamily="49"/>
              </a:rPr>
              <a:t>application.properties</a:t>
            </a:r>
            <a:endParaRPr lang="en-US" sz="1500" dirty="0">
              <a:solidFill>
                <a:srgbClr val="000000"/>
              </a:solidFill>
              <a:latin typeface="IBM Plex Sans" panose="020B0503050203000203" pitchFamily="34" charset="0"/>
              <a:ea typeface="AR PL ShanHeiSun Uni" pitchFamily="2"/>
              <a:cs typeface="Courier New" pitchFamily="49"/>
            </a:endParaRPr>
          </a:p>
          <a:p>
            <a:pPr marL="304560" indent="-288036" defTabSz="822960">
              <a:lnSpc>
                <a:spcPct val="110000"/>
              </a:lnSpc>
              <a:spcBef>
                <a:spcPts val="449"/>
              </a:spcBef>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err="1">
                <a:solidFill>
                  <a:srgbClr val="000000"/>
                </a:solidFill>
                <a:latin typeface="IBM Plex Sans" panose="020B0503050203000203" pitchFamily="34" charset="0"/>
                <a:ea typeface="AR PL ShanHeiSun Uni" pitchFamily="2"/>
                <a:cs typeface="Courier New" pitchFamily="49"/>
              </a:rPr>
              <a:t>eureka.client.serviceUrl.defaultZone</a:t>
            </a:r>
            <a:r>
              <a:rPr lang="en-US" sz="1500" dirty="0">
                <a:solidFill>
                  <a:srgbClr val="000000"/>
                </a:solidFill>
                <a:latin typeface="IBM Plex Sans" panose="020B0503050203000203" pitchFamily="34" charset="0"/>
                <a:ea typeface="AR PL ShanHeiSun Uni" pitchFamily="2"/>
                <a:cs typeface="Courier New" pitchFamily="49"/>
              </a:rPr>
              <a:t>:  http://server:8761/eureka/</a:t>
            </a:r>
          </a:p>
        </p:txBody>
      </p:sp>
      <p:sp>
        <p:nvSpPr>
          <p:cNvPr id="12" name="TextBox 11">
            <a:extLst>
              <a:ext uri="{FF2B5EF4-FFF2-40B4-BE49-F238E27FC236}">
                <a16:creationId xmlns:a16="http://schemas.microsoft.com/office/drawing/2014/main" id="{6DEEB9D2-DCB0-458A-9D1E-38176ED69BE2}"/>
              </a:ext>
            </a:extLst>
          </p:cNvPr>
          <p:cNvSpPr txBox="1"/>
          <p:nvPr/>
        </p:nvSpPr>
        <p:spPr>
          <a:xfrm>
            <a:off x="7730521" y="4037636"/>
            <a:ext cx="2859102" cy="1082065"/>
          </a:xfrm>
          <a:prstGeom prst="rect">
            <a:avLst/>
          </a:prstGeom>
          <a:solidFill>
            <a:srgbClr val="EEEEEE"/>
          </a:solidFill>
          <a:ln w="0">
            <a:solidFill>
              <a:srgbClr val="000000"/>
            </a:solidFill>
            <a:prstDash val="solid"/>
          </a:ln>
        </p:spPr>
        <p:txBody>
          <a:bodyPr vert="horz" wrap="square" lIns="81000" tIns="40500" rIns="81000" bIns="40500" anchorCtr="0" compatLnSpc="0">
            <a:spAutoFit/>
          </a:bodyPr>
          <a:lstStyle/>
          <a:p>
            <a:pPr defTabSz="822960" hangingPunct="0"/>
            <a:r>
              <a:rPr lang="en-US" sz="1500" dirty="0">
                <a:solidFill>
                  <a:srgbClr val="FF3333"/>
                </a:solidFill>
                <a:latin typeface="IBM Plex Sans" panose="020B0503050203000203" pitchFamily="34" charset="0"/>
                <a:ea typeface="Microsoft YaHei" pitchFamily="2"/>
                <a:cs typeface="Mangal" pitchFamily="2"/>
              </a:rPr>
              <a:t>Default fallback:</a:t>
            </a:r>
          </a:p>
          <a:p>
            <a:pPr defTabSz="822960" hangingPunct="0"/>
            <a:r>
              <a:rPr lang="en-US" sz="1500" dirty="0">
                <a:solidFill>
                  <a:srgbClr val="FF3333"/>
                </a:solidFill>
                <a:latin typeface="IBM Plex Sans" panose="020B0503050203000203" pitchFamily="34" charset="0"/>
                <a:ea typeface="Microsoft YaHei" pitchFamily="2"/>
                <a:cs typeface="Mangal" pitchFamily="2"/>
              </a:rPr>
              <a:t>Any Eureka instance will do</a:t>
            </a:r>
          </a:p>
          <a:p>
            <a:pPr defTabSz="822960" hangingPunct="0"/>
            <a:r>
              <a:rPr lang="en-US" sz="1500" dirty="0">
                <a:solidFill>
                  <a:srgbClr val="FF3333"/>
                </a:solidFill>
                <a:latin typeface="IBM Plex Sans" panose="020B0503050203000203" pitchFamily="34" charset="0"/>
                <a:ea typeface="Microsoft YaHei" pitchFamily="2"/>
                <a:cs typeface="Mangal" pitchFamily="2"/>
              </a:rPr>
              <a:t>(we usually want several comma-separated URLs)</a:t>
            </a:r>
          </a:p>
        </p:txBody>
      </p:sp>
      <p:sp>
        <p:nvSpPr>
          <p:cNvPr id="13" name="Straight Connector 12">
            <a:extLst>
              <a:ext uri="{FF2B5EF4-FFF2-40B4-BE49-F238E27FC236}">
                <a16:creationId xmlns:a16="http://schemas.microsoft.com/office/drawing/2014/main" id="{4DEBAF12-CE1A-49E5-B1F8-BD009F3C7473}"/>
              </a:ext>
            </a:extLst>
          </p:cNvPr>
          <p:cNvSpPr/>
          <p:nvPr/>
        </p:nvSpPr>
        <p:spPr>
          <a:xfrm flipH="1">
            <a:off x="7011311" y="5119701"/>
            <a:ext cx="1438421" cy="731592"/>
          </a:xfrm>
          <a:prstGeom prst="line">
            <a:avLst/>
          </a:prstGeom>
          <a:noFill/>
          <a:ln w="0">
            <a:solidFill>
              <a:srgbClr val="FF3333"/>
            </a:solidFill>
            <a:prstDash val="solid"/>
            <a:tailEnd type="arrow"/>
          </a:ln>
        </p:spPr>
        <p:txBody>
          <a:bodyPr vert="horz" wrap="none" lIns="81000" tIns="40500" rIns="81000" bIns="40500" anchor="ctr" anchorCtr="0" compatLnSpc="0"/>
          <a:lstStyle/>
          <a:p>
            <a:pPr defTabSz="822960" hangingPunct="0"/>
            <a:endParaRPr lang="en-US" sz="15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406001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24C2B4-5716-4CB4-9C7F-C5F8B9A57875}"/>
              </a:ext>
            </a:extLst>
          </p:cNvPr>
          <p:cNvSpPr>
            <a:spLocks noGrp="1"/>
          </p:cNvSpPr>
          <p:nvPr>
            <p:ph type="body" sz="quarter" idx="11"/>
          </p:nvPr>
        </p:nvSpPr>
        <p:spPr/>
        <p:txBody>
          <a:bodyPr/>
          <a:lstStyle/>
          <a:p>
            <a:r>
              <a:rPr lang="en-IN" dirty="0"/>
              <a:t>Spring Cloud: Service Registry</a:t>
            </a:r>
          </a:p>
        </p:txBody>
      </p:sp>
      <p:sp>
        <p:nvSpPr>
          <p:cNvPr id="5" name="Title 4">
            <a:extLst>
              <a:ext uri="{FF2B5EF4-FFF2-40B4-BE49-F238E27FC236}">
                <a16:creationId xmlns:a16="http://schemas.microsoft.com/office/drawing/2014/main" id="{D1D7B067-2582-4019-A983-98892D18E5B2}"/>
              </a:ext>
            </a:extLst>
          </p:cNvPr>
          <p:cNvSpPr>
            <a:spLocks noGrp="1"/>
          </p:cNvSpPr>
          <p:nvPr>
            <p:ph type="title"/>
          </p:nvPr>
        </p:nvSpPr>
        <p:spPr/>
        <p:txBody>
          <a:bodyPr/>
          <a:lstStyle/>
          <a:p>
            <a:r>
              <a:rPr lang="en-US" dirty="0"/>
              <a:t>@</a:t>
            </a:r>
            <a:r>
              <a:rPr lang="en-US" dirty="0" err="1"/>
              <a:t>EnableDiscoveryClient</a:t>
            </a:r>
            <a:endParaRPr lang="en-IN" dirty="0"/>
          </a:p>
        </p:txBody>
      </p:sp>
      <p:sp>
        <p:nvSpPr>
          <p:cNvPr id="14" name="Rectangle 13">
            <a:extLst>
              <a:ext uri="{FF2B5EF4-FFF2-40B4-BE49-F238E27FC236}">
                <a16:creationId xmlns:a16="http://schemas.microsoft.com/office/drawing/2014/main" id="{C75C0009-65D6-4C47-859F-D7C1FDB5150B}"/>
              </a:ext>
            </a:extLst>
          </p:cNvPr>
          <p:cNvSpPr/>
          <p:nvPr/>
        </p:nvSpPr>
        <p:spPr>
          <a:xfrm>
            <a:off x="381000" y="2153935"/>
            <a:ext cx="6159137" cy="3508653"/>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Automatically registers client with Eureka server</a:t>
            </a:r>
          </a:p>
          <a:p>
            <a:pPr marL="800100" lvl="1" indent="-342900">
              <a:buFont typeface="Courier New" panose="02070309020205020404" pitchFamily="49" charset="0"/>
              <a:buChar char="o"/>
            </a:pPr>
            <a:r>
              <a:rPr lang="en-US" dirty="0">
                <a:latin typeface="IBM Plex Sans" panose="020B0503050203000203" pitchFamily="34" charset="0"/>
              </a:rPr>
              <a:t>Registers the application name, host, and port</a:t>
            </a:r>
          </a:p>
          <a:p>
            <a:pPr marL="342900" indent="-342900">
              <a:buFont typeface="Arial" panose="020B0604020202020204" pitchFamily="34" charset="0"/>
              <a:buChar char="•"/>
            </a:pPr>
            <a:endParaRPr lang="en-US" sz="22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Using values from the Spring Environment</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But can be overridden.</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Give your application a spring.application.name</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Makes this app an “instance” and a “client”</a:t>
            </a:r>
          </a:p>
          <a:p>
            <a:pPr marL="800100" lvl="1" indent="-342900">
              <a:buFont typeface="Courier New" panose="02070309020205020404" pitchFamily="49" charset="0"/>
              <a:buChar char="o"/>
            </a:pPr>
            <a:r>
              <a:rPr lang="en-US" dirty="0">
                <a:latin typeface="IBM Plex Sans" panose="020B0503050203000203" pitchFamily="34" charset="0"/>
              </a:rPr>
              <a:t>It can locate other services</a:t>
            </a:r>
          </a:p>
        </p:txBody>
      </p:sp>
      <p:sp>
        <p:nvSpPr>
          <p:cNvPr id="16" name="Rectangle 24">
            <a:extLst>
              <a:ext uri="{FF2B5EF4-FFF2-40B4-BE49-F238E27FC236}">
                <a16:creationId xmlns:a16="http://schemas.microsoft.com/office/drawing/2014/main" id="{A916C247-767A-4FFA-B98B-533CBBA6EE55}"/>
              </a:ext>
            </a:extLst>
          </p:cNvPr>
          <p:cNvSpPr/>
          <p:nvPr/>
        </p:nvSpPr>
        <p:spPr>
          <a:xfrm>
            <a:off x="6966856" y="3631479"/>
            <a:ext cx="4336869" cy="2286144"/>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646464"/>
                </a:solidFill>
                <a:latin typeface="IBM Plex Sans" panose="020B0503050203000203" pitchFamily="34" charset="0"/>
                <a:ea typeface="Monaco" pitchFamily="49"/>
                <a:cs typeface="Monaco" pitchFamily="49"/>
              </a:rPr>
              <a:t>@</a:t>
            </a:r>
            <a:r>
              <a:rPr lang="en-US" sz="1400" b="1" dirty="0" err="1">
                <a:solidFill>
                  <a:srgbClr val="646464"/>
                </a:solidFill>
                <a:latin typeface="IBM Plex Sans" panose="020B0503050203000203" pitchFamily="34" charset="0"/>
                <a:ea typeface="Monaco" pitchFamily="49"/>
                <a:cs typeface="Monaco" pitchFamily="49"/>
              </a:rPr>
              <a:t>Autowired</a:t>
            </a:r>
            <a:r>
              <a:rPr lang="en-US" sz="1400" b="1" dirty="0">
                <a:solidFill>
                  <a:srgbClr val="000000"/>
                </a:solidFill>
                <a:latin typeface="IBM Plex Sans" panose="020B0503050203000203" pitchFamily="34" charset="0"/>
                <a:ea typeface="Monaco" pitchFamily="49"/>
                <a:cs typeface="Monaco" pitchFamily="49"/>
              </a:rPr>
              <a:t> </a:t>
            </a:r>
            <a:r>
              <a:rPr lang="en-US" sz="1400" b="1" dirty="0" err="1">
                <a:solidFill>
                  <a:srgbClr val="000000"/>
                </a:solidFill>
                <a:latin typeface="IBM Plex Sans" panose="020B0503050203000203" pitchFamily="34" charset="0"/>
                <a:ea typeface="Monaco" pitchFamily="49"/>
                <a:cs typeface="Monaco" pitchFamily="49"/>
              </a:rPr>
              <a:t>DiscoveryClient</a:t>
            </a: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0000C0"/>
                </a:solidFill>
                <a:latin typeface="IBM Plex Sans" panose="020B0503050203000203" pitchFamily="34" charset="0"/>
                <a:ea typeface="Monaco" pitchFamily="49"/>
                <a:cs typeface="Monaco" pitchFamily="49"/>
              </a:rPr>
              <a:t>client</a:t>
            </a:r>
            <a:r>
              <a:rPr lang="en-US" sz="14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7F0055"/>
                </a:solidFill>
                <a:latin typeface="IBM Plex Sans" panose="020B0503050203000203" pitchFamily="34" charset="0"/>
                <a:ea typeface="Monaco" pitchFamily="49"/>
                <a:cs typeface="Monaco" pitchFamily="49"/>
              </a:rPr>
              <a:t>public</a:t>
            </a:r>
            <a:r>
              <a:rPr lang="en-US" sz="1400" b="1" dirty="0">
                <a:solidFill>
                  <a:srgbClr val="000000"/>
                </a:solidFill>
                <a:latin typeface="IBM Plex Sans" panose="020B0503050203000203" pitchFamily="34" charset="0"/>
                <a:ea typeface="Monaco" pitchFamily="49"/>
                <a:cs typeface="Monaco" pitchFamily="49"/>
              </a:rPr>
              <a:t> URI </a:t>
            </a:r>
            <a:r>
              <a:rPr lang="en-US" sz="1400" b="1" dirty="0" err="1">
                <a:solidFill>
                  <a:srgbClr val="000000"/>
                </a:solidFill>
                <a:latin typeface="IBM Plex Sans" panose="020B0503050203000203" pitchFamily="34" charset="0"/>
                <a:ea typeface="Monaco" pitchFamily="49"/>
                <a:cs typeface="Monaco" pitchFamily="49"/>
              </a:rPr>
              <a:t>storeServiceUrl</a:t>
            </a:r>
            <a:r>
              <a:rPr lang="en-US" sz="1400" b="1" dirty="0">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List&lt;</a:t>
            </a:r>
            <a:r>
              <a:rPr lang="en-US" sz="1400" b="1" dirty="0" err="1">
                <a:solidFill>
                  <a:srgbClr val="000000"/>
                </a:solidFill>
                <a:latin typeface="IBM Plex Sans" panose="020B0503050203000203" pitchFamily="34" charset="0"/>
                <a:ea typeface="Monaco" pitchFamily="49"/>
                <a:cs typeface="Monaco" pitchFamily="49"/>
              </a:rPr>
              <a:t>ServiceInstance</a:t>
            </a:r>
            <a:r>
              <a:rPr lang="en-US" sz="1400" b="1" dirty="0">
                <a:solidFill>
                  <a:srgbClr val="000000"/>
                </a:solidFill>
                <a:latin typeface="IBM Plex Sans" panose="020B0503050203000203" pitchFamily="34" charset="0"/>
                <a:ea typeface="Monaco" pitchFamily="49"/>
                <a:cs typeface="Monaco" pitchFamily="49"/>
              </a:rPr>
              <a:t>&gt; </a:t>
            </a:r>
            <a:r>
              <a:rPr lang="en-US" sz="1400" b="1" dirty="0">
                <a:solidFill>
                  <a:srgbClr val="6A3E3E"/>
                </a:solidFill>
                <a:latin typeface="IBM Plex Sans" panose="020B0503050203000203" pitchFamily="34" charset="0"/>
                <a:ea typeface="Monaco" pitchFamily="49"/>
                <a:cs typeface="Monaco" pitchFamily="49"/>
              </a:rPr>
              <a:t>list</a:t>
            </a:r>
            <a:r>
              <a:rPr lang="en-US" sz="1400" b="1" dirty="0">
                <a:solidFill>
                  <a:srgbClr val="000000"/>
                </a:solidFill>
                <a:latin typeface="IBM Plex Sans" panose="020B0503050203000203" pitchFamily="34" charset="0"/>
                <a:ea typeface="Monaco" pitchFamily="49"/>
                <a:cs typeface="Monaco" pitchFamily="49"/>
              </a:rPr>
              <a:t> = </a:t>
            </a:r>
            <a:r>
              <a:rPr lang="en-US" sz="1400" b="1" dirty="0" err="1">
                <a:solidFill>
                  <a:srgbClr val="0000C0"/>
                </a:solidFill>
                <a:latin typeface="IBM Plex Sans" panose="020B0503050203000203" pitchFamily="34" charset="0"/>
                <a:ea typeface="Monaco" pitchFamily="49"/>
                <a:cs typeface="Monaco" pitchFamily="49"/>
              </a:rPr>
              <a:t>client</a:t>
            </a:r>
            <a:r>
              <a:rPr lang="en-US" sz="1400" b="1" dirty="0" err="1">
                <a:solidFill>
                  <a:srgbClr val="000000"/>
                </a:solidFill>
                <a:latin typeface="IBM Plex Sans" panose="020B0503050203000203" pitchFamily="34" charset="0"/>
                <a:ea typeface="Monaco" pitchFamily="49"/>
                <a:cs typeface="Monaco" pitchFamily="49"/>
              </a:rPr>
              <a:t>.getInstances</a:t>
            </a:r>
            <a:r>
              <a:rPr lang="en-US" sz="1400" b="1" dirty="0">
                <a:solidFill>
                  <a:srgbClr val="000000"/>
                </a:solidFill>
                <a:latin typeface="IBM Plex Sans" panose="020B0503050203000203" pitchFamily="34" charset="0"/>
                <a:ea typeface="Monaco" pitchFamily="49"/>
                <a:cs typeface="Monaco" pitchFamily="49"/>
              </a:rPr>
              <a:t>(</a:t>
            </a:r>
            <a:r>
              <a:rPr lang="en-US" sz="1400" b="1" dirty="0">
                <a:solidFill>
                  <a:srgbClr val="2A00FF"/>
                </a:solidFill>
                <a:latin typeface="IBM Plex Sans" panose="020B0503050203000203" pitchFamily="34" charset="0"/>
                <a:ea typeface="Monaco" pitchFamily="49"/>
                <a:cs typeface="Monaco" pitchFamily="49"/>
              </a:rPr>
              <a:t>"STORES"</a:t>
            </a:r>
            <a:r>
              <a:rPr lang="en-US" sz="14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7F0055"/>
                </a:solidFill>
                <a:latin typeface="IBM Plex Sans" panose="020B0503050203000203" pitchFamily="34" charset="0"/>
                <a:ea typeface="Monaco" pitchFamily="49"/>
                <a:cs typeface="Monaco" pitchFamily="49"/>
              </a:rPr>
              <a:t>if</a:t>
            </a: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6A3E3E"/>
                </a:solidFill>
                <a:latin typeface="IBM Plex Sans" panose="020B0503050203000203" pitchFamily="34" charset="0"/>
                <a:ea typeface="Monaco" pitchFamily="49"/>
                <a:cs typeface="Monaco" pitchFamily="49"/>
              </a:rPr>
              <a:t>list</a:t>
            </a:r>
            <a:r>
              <a:rPr lang="en-US" sz="1400" b="1" dirty="0">
                <a:solidFill>
                  <a:srgbClr val="000000"/>
                </a:solidFill>
                <a:latin typeface="IBM Plex Sans" panose="020B0503050203000203" pitchFamily="34" charset="0"/>
                <a:ea typeface="Monaco" pitchFamily="49"/>
                <a:cs typeface="Monaco" pitchFamily="49"/>
              </a:rPr>
              <a:t> != </a:t>
            </a:r>
            <a:r>
              <a:rPr lang="en-US" sz="1400" b="1" dirty="0">
                <a:solidFill>
                  <a:srgbClr val="7F0055"/>
                </a:solidFill>
                <a:latin typeface="IBM Plex Sans" panose="020B0503050203000203" pitchFamily="34" charset="0"/>
                <a:ea typeface="Monaco" pitchFamily="49"/>
                <a:cs typeface="Monaco" pitchFamily="49"/>
              </a:rPr>
              <a:t>null</a:t>
            </a:r>
            <a:r>
              <a:rPr lang="en-US" sz="1400" b="1" dirty="0">
                <a:solidFill>
                  <a:srgbClr val="000000"/>
                </a:solidFill>
                <a:latin typeface="IBM Plex Sans" panose="020B0503050203000203" pitchFamily="34" charset="0"/>
                <a:ea typeface="Monaco" pitchFamily="49"/>
                <a:cs typeface="Monaco" pitchFamily="49"/>
              </a:rPr>
              <a:t> &amp;&amp; </a:t>
            </a:r>
            <a:r>
              <a:rPr lang="en-US" sz="1400" b="1" dirty="0" err="1">
                <a:solidFill>
                  <a:srgbClr val="6A3E3E"/>
                </a:solidFill>
                <a:latin typeface="IBM Plex Sans" panose="020B0503050203000203" pitchFamily="34" charset="0"/>
                <a:ea typeface="Monaco" pitchFamily="49"/>
                <a:cs typeface="Monaco" pitchFamily="49"/>
              </a:rPr>
              <a:t>list</a:t>
            </a:r>
            <a:r>
              <a:rPr lang="en-US" sz="1400" b="1" dirty="0" err="1">
                <a:solidFill>
                  <a:srgbClr val="000000"/>
                </a:solidFill>
                <a:latin typeface="IBM Plex Sans" panose="020B0503050203000203" pitchFamily="34" charset="0"/>
                <a:ea typeface="Monaco" pitchFamily="49"/>
                <a:cs typeface="Monaco" pitchFamily="49"/>
              </a:rPr>
              <a:t>.size</a:t>
            </a:r>
            <a:r>
              <a:rPr lang="en-US" sz="1400" b="1" dirty="0">
                <a:solidFill>
                  <a:srgbClr val="000000"/>
                </a:solidFill>
                <a:latin typeface="IBM Plex Sans" panose="020B0503050203000203" pitchFamily="34" charset="0"/>
                <a:ea typeface="Monaco" pitchFamily="49"/>
                <a:cs typeface="Monaco" pitchFamily="49"/>
              </a:rPr>
              <a:t>() &gt; 0 )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7F0055"/>
                </a:solidFill>
                <a:latin typeface="IBM Plex Sans" panose="020B0503050203000203" pitchFamily="34" charset="0"/>
                <a:ea typeface="Monaco" pitchFamily="49"/>
                <a:cs typeface="Monaco" pitchFamily="49"/>
              </a:rPr>
              <a:t>return</a:t>
            </a:r>
            <a:r>
              <a:rPr lang="en-US" sz="1400" b="1" dirty="0">
                <a:solidFill>
                  <a:srgbClr val="000000"/>
                </a:solidFill>
                <a:latin typeface="IBM Plex Sans" panose="020B0503050203000203" pitchFamily="34" charset="0"/>
                <a:ea typeface="Monaco" pitchFamily="49"/>
                <a:cs typeface="Monaco" pitchFamily="49"/>
              </a:rPr>
              <a:t> </a:t>
            </a:r>
            <a:r>
              <a:rPr lang="en-US" sz="1400" b="1" dirty="0" err="1">
                <a:solidFill>
                  <a:srgbClr val="6A3E3E"/>
                </a:solidFill>
                <a:latin typeface="IBM Plex Sans" panose="020B0503050203000203" pitchFamily="34" charset="0"/>
                <a:ea typeface="Monaco" pitchFamily="49"/>
                <a:cs typeface="Monaco" pitchFamily="49"/>
              </a:rPr>
              <a:t>list</a:t>
            </a:r>
            <a:r>
              <a:rPr lang="en-US" sz="1400" b="1" dirty="0" err="1">
                <a:solidFill>
                  <a:srgbClr val="000000"/>
                </a:solidFill>
                <a:latin typeface="IBM Plex Sans" panose="020B0503050203000203" pitchFamily="34" charset="0"/>
                <a:ea typeface="Monaco" pitchFamily="49"/>
                <a:cs typeface="Monaco" pitchFamily="49"/>
              </a:rPr>
              <a:t>.get</a:t>
            </a:r>
            <a:r>
              <a:rPr lang="en-US" sz="1400" b="1" dirty="0">
                <a:solidFill>
                  <a:srgbClr val="000000"/>
                </a:solidFill>
                <a:latin typeface="IBM Plex Sans" panose="020B0503050203000203" pitchFamily="34" charset="0"/>
                <a:ea typeface="Monaco" pitchFamily="49"/>
                <a:cs typeface="Monaco" pitchFamily="49"/>
              </a:rPr>
              <a:t>(0).</a:t>
            </a:r>
            <a:r>
              <a:rPr lang="en-US" sz="1400" b="1" dirty="0" err="1">
                <a:solidFill>
                  <a:srgbClr val="000000"/>
                </a:solidFill>
                <a:latin typeface="IBM Plex Sans" panose="020B0503050203000203" pitchFamily="34" charset="0"/>
                <a:ea typeface="Monaco" pitchFamily="49"/>
                <a:cs typeface="Monaco" pitchFamily="49"/>
              </a:rPr>
              <a:t>getUri</a:t>
            </a:r>
            <a:r>
              <a:rPr lang="en-US" sz="14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666666"/>
                </a:solidFill>
                <a:latin typeface="IBM Plex Sans" panose="020B0503050203000203" pitchFamily="34" charset="0"/>
                <a:ea typeface="AR PL ShanHeiSun Uni" pitchFamily="2"/>
                <a:cs typeface="Courier New"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7F0055"/>
                </a:solidFill>
                <a:latin typeface="IBM Plex Sans" panose="020B0503050203000203" pitchFamily="34" charset="0"/>
                <a:ea typeface="Monaco" pitchFamily="49"/>
                <a:cs typeface="Monaco" pitchFamily="49"/>
              </a:rPr>
              <a:t>return</a:t>
            </a:r>
            <a:r>
              <a:rPr lang="en-US" sz="1400" b="1" dirty="0">
                <a:solidFill>
                  <a:srgbClr val="000000"/>
                </a:solidFill>
                <a:latin typeface="IBM Plex Sans" panose="020B0503050203000203" pitchFamily="34" charset="0"/>
                <a:ea typeface="Monaco" pitchFamily="49"/>
                <a:cs typeface="Monaco" pitchFamily="49"/>
              </a:rPr>
              <a:t> </a:t>
            </a:r>
            <a:r>
              <a:rPr lang="en-US" sz="1400" b="1" dirty="0">
                <a:solidFill>
                  <a:srgbClr val="7F0055"/>
                </a:solidFill>
                <a:latin typeface="IBM Plex Sans" panose="020B0503050203000203" pitchFamily="34" charset="0"/>
                <a:ea typeface="Monaco" pitchFamily="49"/>
                <a:cs typeface="Monaco" pitchFamily="49"/>
              </a:rPr>
              <a:t>null</a:t>
            </a:r>
            <a:r>
              <a:rPr lang="en-US" sz="14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666666"/>
                </a:solidFill>
                <a:latin typeface="IBM Plex Sans" panose="020B0503050203000203" pitchFamily="34" charset="0"/>
                <a:ea typeface="AR PL ShanHeiSun Uni" pitchFamily="2"/>
                <a:cs typeface="Courier New" pitchFamily="49"/>
              </a:rPr>
              <a:t>}</a:t>
            </a:r>
          </a:p>
        </p:txBody>
      </p:sp>
      <p:sp>
        <p:nvSpPr>
          <p:cNvPr id="17" name="TextBox 16">
            <a:extLst>
              <a:ext uri="{FF2B5EF4-FFF2-40B4-BE49-F238E27FC236}">
                <a16:creationId xmlns:a16="http://schemas.microsoft.com/office/drawing/2014/main" id="{3BFE75F7-5242-4865-AF48-8ABC7474CE8E}"/>
              </a:ext>
            </a:extLst>
          </p:cNvPr>
          <p:cNvSpPr txBox="1"/>
          <p:nvPr/>
        </p:nvSpPr>
        <p:spPr>
          <a:xfrm>
            <a:off x="7150585" y="2153935"/>
            <a:ext cx="3844333" cy="615270"/>
          </a:xfrm>
          <a:prstGeom prst="rect">
            <a:avLst/>
          </a:prstGeom>
          <a:noFill/>
          <a:ln>
            <a:noFill/>
          </a:ln>
        </p:spPr>
        <p:txBody>
          <a:bodyPr vert="horz" wrap="none" lIns="81000" tIns="40500" rIns="81000" bIns="40500" anchorCtr="0" compatLnSpc="0">
            <a:spAutoFit/>
          </a:bodyPr>
          <a:lstStyle/>
          <a:p>
            <a:pPr algn="ctr" defTabSz="822960" hangingPunct="0"/>
            <a:r>
              <a:rPr lang="en-US" sz="1600" dirty="0">
                <a:solidFill>
                  <a:srgbClr val="FF3333"/>
                </a:solidFill>
                <a:latin typeface="IBM Plex Sans" panose="020B0503050203000203" pitchFamily="34" charset="0"/>
                <a:ea typeface="Microsoft YaHei" pitchFamily="2"/>
                <a:cs typeface="Mangal" pitchFamily="2"/>
              </a:rPr>
              <a:t>Service ID (Eureka VIP)</a:t>
            </a:r>
          </a:p>
          <a:p>
            <a:pPr algn="ctr" defTabSz="822960" hangingPunct="0"/>
            <a:r>
              <a:rPr lang="en-US" sz="1600" dirty="0">
                <a:solidFill>
                  <a:srgbClr val="FF3333"/>
                </a:solidFill>
                <a:latin typeface="IBM Plex Sans" panose="020B0503050203000203" pitchFamily="34" charset="0"/>
                <a:ea typeface="Microsoft YaHei" pitchFamily="2"/>
                <a:cs typeface="Mangal" pitchFamily="2"/>
              </a:rPr>
              <a:t>Corresponds to spring.application.name</a:t>
            </a:r>
          </a:p>
        </p:txBody>
      </p:sp>
      <p:sp>
        <p:nvSpPr>
          <p:cNvPr id="18" name="Straight Connector 17">
            <a:extLst>
              <a:ext uri="{FF2B5EF4-FFF2-40B4-BE49-F238E27FC236}">
                <a16:creationId xmlns:a16="http://schemas.microsoft.com/office/drawing/2014/main" id="{81FEAC92-8DA2-4CBC-B3C6-A933BF207019}"/>
              </a:ext>
            </a:extLst>
          </p:cNvPr>
          <p:cNvSpPr/>
          <p:nvPr/>
        </p:nvSpPr>
        <p:spPr>
          <a:xfrm>
            <a:off x="9065645" y="2807363"/>
            <a:ext cx="5527" cy="785958"/>
          </a:xfrm>
          <a:prstGeom prst="line">
            <a:avLst/>
          </a:prstGeom>
          <a:noFill/>
          <a:ln w="0">
            <a:solidFill>
              <a:srgbClr val="FF3333"/>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Arial" pitchFamily="18"/>
              <a:ea typeface="Microsoft YaHei" pitchFamily="2"/>
              <a:cs typeface="Mangal" pitchFamily="2"/>
            </a:endParaRPr>
          </a:p>
        </p:txBody>
      </p:sp>
    </p:spTree>
    <p:extLst>
      <p:ext uri="{BB962C8B-B14F-4D97-AF65-F5344CB8AC3E}">
        <p14:creationId xmlns:p14="http://schemas.microsoft.com/office/powerpoint/2010/main" val="2495861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Service Discovery Considerations</a:t>
            </a:r>
          </a:p>
        </p:txBody>
      </p:sp>
    </p:spTree>
    <p:extLst>
      <p:ext uri="{BB962C8B-B14F-4D97-AF65-F5344CB8AC3E}">
        <p14:creationId xmlns:p14="http://schemas.microsoft.com/office/powerpoint/2010/main" val="2672870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24C2B4-5716-4CB4-9C7F-C5F8B9A57875}"/>
              </a:ext>
            </a:extLst>
          </p:cNvPr>
          <p:cNvSpPr>
            <a:spLocks noGrp="1"/>
          </p:cNvSpPr>
          <p:nvPr>
            <p:ph type="body" sz="quarter" idx="11"/>
          </p:nvPr>
        </p:nvSpPr>
        <p:spPr/>
        <p:txBody>
          <a:bodyPr/>
          <a:lstStyle/>
          <a:p>
            <a:r>
              <a:rPr lang="en-IN" dirty="0"/>
              <a:t>Spring Cloud: Service Registry</a:t>
            </a:r>
          </a:p>
        </p:txBody>
      </p:sp>
      <p:sp>
        <p:nvSpPr>
          <p:cNvPr id="5" name="Title 4">
            <a:extLst>
              <a:ext uri="{FF2B5EF4-FFF2-40B4-BE49-F238E27FC236}">
                <a16:creationId xmlns:a16="http://schemas.microsoft.com/office/drawing/2014/main" id="{D1D7B067-2582-4019-A983-98892D18E5B2}"/>
              </a:ext>
            </a:extLst>
          </p:cNvPr>
          <p:cNvSpPr>
            <a:spLocks noGrp="1"/>
          </p:cNvSpPr>
          <p:nvPr>
            <p:ph type="title"/>
          </p:nvPr>
        </p:nvSpPr>
        <p:spPr/>
        <p:txBody>
          <a:bodyPr/>
          <a:lstStyle/>
          <a:p>
            <a:r>
              <a:rPr lang="en-US" dirty="0"/>
              <a:t>What is a Zone?</a:t>
            </a:r>
            <a:endParaRPr lang="en-IN" dirty="0"/>
          </a:p>
        </p:txBody>
      </p:sp>
      <p:sp>
        <p:nvSpPr>
          <p:cNvPr id="14" name="Rectangle 13">
            <a:extLst>
              <a:ext uri="{FF2B5EF4-FFF2-40B4-BE49-F238E27FC236}">
                <a16:creationId xmlns:a16="http://schemas.microsoft.com/office/drawing/2014/main" id="{C75C0009-65D6-4C47-859F-D7C1FDB5150B}"/>
              </a:ext>
            </a:extLst>
          </p:cNvPr>
          <p:cNvSpPr/>
          <p:nvPr/>
        </p:nvSpPr>
        <p:spPr>
          <a:xfrm>
            <a:off x="381001" y="1526918"/>
            <a:ext cx="11430000" cy="3785652"/>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Eureka server designed for multi-instance use</a:t>
            </a:r>
          </a:p>
          <a:p>
            <a:pPr marL="800100" lvl="1" indent="-342900">
              <a:buFont typeface="Courier New" panose="02070309020205020404" pitchFamily="49" charset="0"/>
              <a:buChar char="o"/>
            </a:pPr>
            <a:r>
              <a:rPr lang="en-US" dirty="0">
                <a:latin typeface="IBM Plex Sans" panose="020B0503050203000203" pitchFamily="34" charset="0"/>
              </a:rPr>
              <a:t>Single instance will actually warn you when it runs without any peers!</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Eureka Server does not persist service registrations</a:t>
            </a:r>
          </a:p>
          <a:p>
            <a:pPr marL="800100" lvl="1" indent="-342900">
              <a:buFont typeface="Courier New" panose="02070309020205020404" pitchFamily="49" charset="0"/>
              <a:buChar char="o"/>
            </a:pPr>
            <a:r>
              <a:rPr lang="en-US" dirty="0">
                <a:latin typeface="IBM Plex Sans" panose="020B0503050203000203" pitchFamily="34" charset="0"/>
              </a:rPr>
              <a:t>Relies on client registrations; always up to date, always in memory</a:t>
            </a:r>
          </a:p>
          <a:p>
            <a:pPr marL="800100" lvl="1" indent="-342900">
              <a:buFont typeface="Courier New" panose="02070309020205020404" pitchFamily="49" charset="0"/>
              <a:buChar char="o"/>
            </a:pPr>
            <a:r>
              <a:rPr lang="en-US" dirty="0">
                <a:latin typeface="IBM Plex Sans" panose="020B0503050203000203" pitchFamily="34" charset="0"/>
              </a:rPr>
              <a:t>Stateful application.</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Typical production usage – many Eureka server instances running in different availability zones/regions</a:t>
            </a:r>
          </a:p>
          <a:p>
            <a:pPr marL="800100" lvl="1" indent="-342900">
              <a:buFont typeface="Courier New" panose="02070309020205020404" pitchFamily="49" charset="0"/>
              <a:buChar char="o"/>
            </a:pPr>
            <a:r>
              <a:rPr lang="en-US" dirty="0">
                <a:latin typeface="IBM Plex Sans" panose="020B0503050203000203" pitchFamily="34" charset="0"/>
              </a:rPr>
              <a:t>Connected to each other as “peers”</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endParaRPr lang="en-US" sz="2000" dirty="0">
              <a:latin typeface="IBM Plex Sans" panose="020B0503050203000203" pitchFamily="34" charset="0"/>
            </a:endParaRPr>
          </a:p>
        </p:txBody>
      </p:sp>
    </p:spTree>
    <p:extLst>
      <p:ext uri="{BB962C8B-B14F-4D97-AF65-F5344CB8AC3E}">
        <p14:creationId xmlns:p14="http://schemas.microsoft.com/office/powerpoint/2010/main" val="2006351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Service Registry</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24C2B4-5716-4CB4-9C7F-C5F8B9A57875}"/>
              </a:ext>
            </a:extLst>
          </p:cNvPr>
          <p:cNvSpPr>
            <a:spLocks noGrp="1"/>
          </p:cNvSpPr>
          <p:nvPr>
            <p:ph type="body" sz="quarter" idx="11"/>
          </p:nvPr>
        </p:nvSpPr>
        <p:spPr/>
        <p:txBody>
          <a:bodyPr/>
          <a:lstStyle/>
          <a:p>
            <a:r>
              <a:rPr lang="en-IN" dirty="0"/>
              <a:t>Spring Cloud: Service Registry</a:t>
            </a:r>
          </a:p>
        </p:txBody>
      </p:sp>
      <p:sp>
        <p:nvSpPr>
          <p:cNvPr id="5" name="Title 4">
            <a:extLst>
              <a:ext uri="{FF2B5EF4-FFF2-40B4-BE49-F238E27FC236}">
                <a16:creationId xmlns:a16="http://schemas.microsoft.com/office/drawing/2014/main" id="{D1D7B067-2582-4019-A983-98892D18E5B2}"/>
              </a:ext>
            </a:extLst>
          </p:cNvPr>
          <p:cNvSpPr>
            <a:spLocks noGrp="1"/>
          </p:cNvSpPr>
          <p:nvPr>
            <p:ph type="title"/>
          </p:nvPr>
        </p:nvSpPr>
        <p:spPr/>
        <p:txBody>
          <a:bodyPr/>
          <a:lstStyle/>
          <a:p>
            <a:r>
              <a:rPr lang="en-US" sz="2400" dirty="0"/>
              <a:t>Which Comes First?</a:t>
            </a:r>
            <a:br>
              <a:rPr lang="en-US" sz="2400" dirty="0"/>
            </a:br>
            <a:r>
              <a:rPr lang="en-US" sz="2400" dirty="0"/>
              <a:t>Eureka or Config Server?</a:t>
            </a:r>
            <a:endParaRPr lang="en-IN" sz="2400" dirty="0"/>
          </a:p>
        </p:txBody>
      </p:sp>
      <p:sp>
        <p:nvSpPr>
          <p:cNvPr id="14" name="Rectangle 13">
            <a:extLst>
              <a:ext uri="{FF2B5EF4-FFF2-40B4-BE49-F238E27FC236}">
                <a16:creationId xmlns:a16="http://schemas.microsoft.com/office/drawing/2014/main" id="{C75C0009-65D6-4C47-859F-D7C1FDB5150B}"/>
              </a:ext>
            </a:extLst>
          </p:cNvPr>
          <p:cNvSpPr/>
          <p:nvPr/>
        </p:nvSpPr>
        <p:spPr>
          <a:xfrm>
            <a:off x="381001" y="1526918"/>
            <a:ext cx="11430000" cy="2400657"/>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Config First Bootstrap (default) – Use Config Server to configure location of Eureka server</a:t>
            </a:r>
          </a:p>
          <a:p>
            <a:pPr marL="800100" lvl="1" indent="-342900">
              <a:buFont typeface="Courier New" panose="02070309020205020404" pitchFamily="49" charset="0"/>
              <a:buChar char="o"/>
            </a:pPr>
            <a:r>
              <a:rPr lang="en-US" dirty="0">
                <a:latin typeface="IBM Plex Sans" panose="020B0503050203000203" pitchFamily="34" charset="0"/>
              </a:rPr>
              <a:t>Implies </a:t>
            </a:r>
            <a:r>
              <a:rPr lang="en-US" dirty="0" err="1">
                <a:latin typeface="Courier New" panose="02070309020205020404" pitchFamily="49" charset="0"/>
                <a:cs typeface="Courier New" panose="02070309020205020404" pitchFamily="49" charset="0"/>
              </a:rPr>
              <a:t>spring.cloud.config.uri</a:t>
            </a:r>
            <a:r>
              <a:rPr lang="en-US" dirty="0">
                <a:latin typeface="Courier New" panose="02070309020205020404" pitchFamily="49" charset="0"/>
                <a:cs typeface="Courier New" panose="02070309020205020404" pitchFamily="49" charset="0"/>
              </a:rPr>
              <a:t> </a:t>
            </a:r>
            <a:r>
              <a:rPr lang="en-US" dirty="0">
                <a:latin typeface="IBM Plex Sans" panose="020B0503050203000203" pitchFamily="34" charset="0"/>
              </a:rPr>
              <a:t>configured in each app</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Eureka First Bootstrap – Use Eureka to expose location to config server</a:t>
            </a:r>
          </a:p>
          <a:p>
            <a:pPr marL="800100" lvl="1" indent="-342900">
              <a:buFont typeface="Courier New" panose="02070309020205020404" pitchFamily="49" charset="0"/>
              <a:buChar char="o"/>
            </a:pPr>
            <a:r>
              <a:rPr lang="en-US" dirty="0">
                <a:latin typeface="IBM Plex Sans" panose="020B0503050203000203" pitchFamily="34" charset="0"/>
              </a:rPr>
              <a:t>Config server is just another client</a:t>
            </a:r>
          </a:p>
          <a:p>
            <a:pPr marL="800100" lvl="1" indent="-342900">
              <a:buFont typeface="Courier New" panose="02070309020205020404" pitchFamily="49" charset="0"/>
              <a:buChar char="o"/>
            </a:pPr>
            <a:r>
              <a:rPr lang="en-US" dirty="0">
                <a:latin typeface="IBM Plex Sans" panose="020B0503050203000203" pitchFamily="34" charset="0"/>
              </a:rPr>
              <a:t>Implies </a:t>
            </a:r>
            <a:r>
              <a:rPr lang="en-US" dirty="0" err="1">
                <a:latin typeface="Courier New" panose="02070309020205020404" pitchFamily="49" charset="0"/>
                <a:cs typeface="Courier New" panose="02070309020205020404" pitchFamily="49" charset="0"/>
              </a:rPr>
              <a:t>spring.cloud.config.discovery.enabled</a:t>
            </a:r>
            <a:r>
              <a:rPr lang="en-US" dirty="0">
                <a:latin typeface="Courier New" panose="02070309020205020404" pitchFamily="49" charset="0"/>
                <a:cs typeface="Courier New" panose="02070309020205020404" pitchFamily="49" charset="0"/>
              </a:rPr>
              <a:t>=true and </a:t>
            </a:r>
            <a:r>
              <a:rPr lang="en-US" dirty="0" err="1">
                <a:latin typeface="Courier New" panose="02070309020205020404" pitchFamily="49" charset="0"/>
                <a:cs typeface="Courier New" panose="02070309020205020404" pitchFamily="49" charset="0"/>
              </a:rPr>
              <a:t>eureka.client.serviceUrl.defaultZone</a:t>
            </a:r>
            <a:r>
              <a:rPr lang="en-US" dirty="0">
                <a:latin typeface="Courier New" panose="02070309020205020404" pitchFamily="49" charset="0"/>
                <a:cs typeface="Courier New" panose="02070309020205020404" pitchFamily="49" charset="0"/>
              </a:rPr>
              <a:t> </a:t>
            </a:r>
            <a:r>
              <a:rPr lang="en-US" dirty="0">
                <a:latin typeface="IBM Plex Sans" panose="020B0503050203000203" pitchFamily="34" charset="0"/>
              </a:rPr>
              <a:t>configured in each app</a:t>
            </a:r>
          </a:p>
          <a:p>
            <a:pPr marL="800100" lvl="1" indent="-342900">
              <a:buFont typeface="Courier New" panose="02070309020205020404" pitchFamily="49" charset="0"/>
              <a:buChar char="o"/>
            </a:pPr>
            <a:r>
              <a:rPr lang="en-US" dirty="0">
                <a:latin typeface="IBM Plex Sans" panose="020B0503050203000203" pitchFamily="34" charset="0"/>
              </a:rPr>
              <a:t>Client makes two network trips to obtain configuration</a:t>
            </a:r>
          </a:p>
        </p:txBody>
      </p:sp>
    </p:spTree>
    <p:extLst>
      <p:ext uri="{BB962C8B-B14F-4D97-AF65-F5344CB8AC3E}">
        <p14:creationId xmlns:p14="http://schemas.microsoft.com/office/powerpoint/2010/main" val="932280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24C2B4-5716-4CB4-9C7F-C5F8B9A57875}"/>
              </a:ext>
            </a:extLst>
          </p:cNvPr>
          <p:cNvSpPr>
            <a:spLocks noGrp="1"/>
          </p:cNvSpPr>
          <p:nvPr>
            <p:ph type="body" sz="quarter" idx="11"/>
          </p:nvPr>
        </p:nvSpPr>
        <p:spPr/>
        <p:txBody>
          <a:bodyPr/>
          <a:lstStyle/>
          <a:p>
            <a:r>
              <a:rPr lang="en-IN" dirty="0"/>
              <a:t>Spring Cloud: Service Registry</a:t>
            </a:r>
          </a:p>
        </p:txBody>
      </p:sp>
      <p:sp>
        <p:nvSpPr>
          <p:cNvPr id="5" name="Title 4">
            <a:extLst>
              <a:ext uri="{FF2B5EF4-FFF2-40B4-BE49-F238E27FC236}">
                <a16:creationId xmlns:a16="http://schemas.microsoft.com/office/drawing/2014/main" id="{D1D7B067-2582-4019-A983-98892D18E5B2}"/>
              </a:ext>
            </a:extLst>
          </p:cNvPr>
          <p:cNvSpPr>
            <a:spLocks noGrp="1"/>
          </p:cNvSpPr>
          <p:nvPr>
            <p:ph type="title"/>
          </p:nvPr>
        </p:nvSpPr>
        <p:spPr/>
        <p:txBody>
          <a:bodyPr/>
          <a:lstStyle/>
          <a:p>
            <a:r>
              <a:rPr lang="en-US" sz="2400" dirty="0"/>
              <a:t>References</a:t>
            </a:r>
            <a:endParaRPr lang="en-IN" sz="2400" dirty="0"/>
          </a:p>
        </p:txBody>
      </p:sp>
      <p:sp>
        <p:nvSpPr>
          <p:cNvPr id="14" name="Rectangle 13">
            <a:extLst>
              <a:ext uri="{FF2B5EF4-FFF2-40B4-BE49-F238E27FC236}">
                <a16:creationId xmlns:a16="http://schemas.microsoft.com/office/drawing/2014/main" id="{C75C0009-65D6-4C47-859F-D7C1FDB5150B}"/>
              </a:ext>
            </a:extLst>
          </p:cNvPr>
          <p:cNvSpPr/>
          <p:nvPr/>
        </p:nvSpPr>
        <p:spPr>
          <a:xfrm>
            <a:off x="381001" y="1526918"/>
            <a:ext cx="11430000" cy="2400657"/>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Config First Bootstrap (default) – Use Config Server to configure location of Eureka server</a:t>
            </a:r>
          </a:p>
          <a:p>
            <a:pPr marL="800100" lvl="1" indent="-342900">
              <a:buFont typeface="Courier New" panose="02070309020205020404" pitchFamily="49" charset="0"/>
              <a:buChar char="o"/>
            </a:pPr>
            <a:r>
              <a:rPr lang="en-US" dirty="0">
                <a:latin typeface="IBM Plex Sans" panose="020B0503050203000203" pitchFamily="34" charset="0"/>
              </a:rPr>
              <a:t>Implies </a:t>
            </a:r>
            <a:r>
              <a:rPr lang="en-US" dirty="0" err="1">
                <a:latin typeface="Courier New" panose="02070309020205020404" pitchFamily="49" charset="0"/>
                <a:cs typeface="Courier New" panose="02070309020205020404" pitchFamily="49" charset="0"/>
              </a:rPr>
              <a:t>spring.cloud.config.uri</a:t>
            </a:r>
            <a:r>
              <a:rPr lang="en-US" dirty="0">
                <a:latin typeface="Courier New" panose="02070309020205020404" pitchFamily="49" charset="0"/>
                <a:cs typeface="Courier New" panose="02070309020205020404" pitchFamily="49" charset="0"/>
              </a:rPr>
              <a:t> </a:t>
            </a:r>
            <a:r>
              <a:rPr lang="en-US" dirty="0">
                <a:latin typeface="IBM Plex Sans" panose="020B0503050203000203" pitchFamily="34" charset="0"/>
              </a:rPr>
              <a:t>configured in each app</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Eureka First Bootstrap – Use Eureka to expose location to config server</a:t>
            </a:r>
          </a:p>
          <a:p>
            <a:pPr marL="800100" lvl="1" indent="-342900">
              <a:buFont typeface="Courier New" panose="02070309020205020404" pitchFamily="49" charset="0"/>
              <a:buChar char="o"/>
            </a:pPr>
            <a:r>
              <a:rPr lang="en-US" dirty="0">
                <a:latin typeface="IBM Plex Sans" panose="020B0503050203000203" pitchFamily="34" charset="0"/>
              </a:rPr>
              <a:t>Config server is just another client</a:t>
            </a:r>
          </a:p>
          <a:p>
            <a:pPr marL="800100" lvl="1" indent="-342900">
              <a:buFont typeface="Courier New" panose="02070309020205020404" pitchFamily="49" charset="0"/>
              <a:buChar char="o"/>
            </a:pPr>
            <a:r>
              <a:rPr lang="en-US" dirty="0">
                <a:latin typeface="IBM Plex Sans" panose="020B0503050203000203" pitchFamily="34" charset="0"/>
              </a:rPr>
              <a:t>Implies </a:t>
            </a:r>
            <a:r>
              <a:rPr lang="en-US" dirty="0" err="1">
                <a:latin typeface="Courier New" panose="02070309020205020404" pitchFamily="49" charset="0"/>
                <a:cs typeface="Courier New" panose="02070309020205020404" pitchFamily="49" charset="0"/>
              </a:rPr>
              <a:t>spring.cloud.config.discovery.enabled</a:t>
            </a:r>
            <a:r>
              <a:rPr lang="en-US" dirty="0">
                <a:latin typeface="Courier New" panose="02070309020205020404" pitchFamily="49" charset="0"/>
                <a:cs typeface="Courier New" panose="02070309020205020404" pitchFamily="49" charset="0"/>
              </a:rPr>
              <a:t>=true and </a:t>
            </a:r>
            <a:r>
              <a:rPr lang="en-US" dirty="0" err="1">
                <a:latin typeface="Courier New" panose="02070309020205020404" pitchFamily="49" charset="0"/>
                <a:cs typeface="Courier New" panose="02070309020205020404" pitchFamily="49" charset="0"/>
              </a:rPr>
              <a:t>eureka.client.serviceUrl.defaultZone</a:t>
            </a:r>
            <a:r>
              <a:rPr lang="en-US" dirty="0">
                <a:latin typeface="Courier New" panose="02070309020205020404" pitchFamily="49" charset="0"/>
                <a:cs typeface="Courier New" panose="02070309020205020404" pitchFamily="49" charset="0"/>
              </a:rPr>
              <a:t> </a:t>
            </a:r>
            <a:r>
              <a:rPr lang="en-US" dirty="0">
                <a:latin typeface="IBM Plex Sans" panose="020B0503050203000203" pitchFamily="34" charset="0"/>
              </a:rPr>
              <a:t>configured in each app</a:t>
            </a:r>
          </a:p>
          <a:p>
            <a:pPr marL="800100" lvl="1" indent="-342900">
              <a:buFont typeface="Courier New" panose="02070309020205020404" pitchFamily="49" charset="0"/>
              <a:buChar char="o"/>
            </a:pPr>
            <a:r>
              <a:rPr lang="en-US" dirty="0">
                <a:latin typeface="IBM Plex Sans" panose="020B0503050203000203" pitchFamily="34" charset="0"/>
              </a:rPr>
              <a:t>Client makes two network trips to obtain configuration</a:t>
            </a:r>
          </a:p>
        </p:txBody>
      </p:sp>
    </p:spTree>
    <p:extLst>
      <p:ext uri="{BB962C8B-B14F-4D97-AF65-F5344CB8AC3E}">
        <p14:creationId xmlns:p14="http://schemas.microsoft.com/office/powerpoint/2010/main" val="1730167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61A61-CC96-4256-B9A9-B7D10440B1D2}"/>
              </a:ext>
            </a:extLst>
          </p:cNvPr>
          <p:cNvPicPr>
            <a:picLocks noChangeAspect="1"/>
          </p:cNvPicPr>
          <p:nvPr/>
        </p:nvPicPr>
        <p:blipFill rotWithShape="1">
          <a:blip r:embed="rId2"/>
          <a:srcRect r="45376"/>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pPr algn="ctr"/>
            <a:r>
              <a:rPr lang="en-US" dirty="0"/>
              <a:t>References</a:t>
            </a:r>
          </a:p>
        </p:txBody>
      </p:sp>
      <p:sp>
        <p:nvSpPr>
          <p:cNvPr id="5" name="Text Placeholder 4">
            <a:extLst>
              <a:ext uri="{FF2B5EF4-FFF2-40B4-BE49-F238E27FC236}">
                <a16:creationId xmlns:a16="http://schemas.microsoft.com/office/drawing/2014/main" id="{C1E2DDE9-7014-4BFF-813A-69D8DFECF810}"/>
              </a:ext>
            </a:extLst>
          </p:cNvPr>
          <p:cNvSpPr>
            <a:spLocks noGrp="1"/>
          </p:cNvSpPr>
          <p:nvPr>
            <p:ph type="body" sz="quarter" idx="11"/>
          </p:nvPr>
        </p:nvSpPr>
        <p:spPr/>
        <p:txBody>
          <a:bodyPr/>
          <a:lstStyle/>
          <a:p>
            <a:r>
              <a:rPr lang="en-US" dirty="0"/>
              <a:t>Spring Cloud: Service Registry</a:t>
            </a:r>
          </a:p>
        </p:txBody>
      </p:sp>
      <p:sp>
        <p:nvSpPr>
          <p:cNvPr id="8" name="Text Placeholder 7">
            <a:extLst>
              <a:ext uri="{FF2B5EF4-FFF2-40B4-BE49-F238E27FC236}">
                <a16:creationId xmlns:a16="http://schemas.microsoft.com/office/drawing/2014/main" id="{C75A1312-5099-469D-B28E-8A5EEEF26EF2}"/>
              </a:ext>
            </a:extLst>
          </p:cNvPr>
          <p:cNvSpPr>
            <a:spLocks noGrp="1"/>
          </p:cNvSpPr>
          <p:nvPr>
            <p:ph type="body" sz="quarter" idx="14"/>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285750" indent="-285750" defTabSz="914363">
              <a:spcBef>
                <a:spcPts val="500"/>
              </a:spcBef>
              <a:buFont typeface="Arial" panose="020B0604020202020204" pitchFamily="34" charset="0"/>
              <a:buChar char="•"/>
              <a:defRPr/>
            </a:pPr>
            <a:r>
              <a:rPr lang="en-US" sz="1667" dirty="0">
                <a:solidFill>
                  <a:srgbClr val="000000"/>
                </a:solidFill>
                <a:hlinkClick r:id="rId3"/>
              </a:rPr>
              <a:t>Netflix Shares Cloud Load Balancing And Failover Tool: Eureka!</a:t>
            </a:r>
            <a:r>
              <a:rPr lang="en-US" sz="1667" dirty="0">
                <a:solidFill>
                  <a:srgbClr val="000000"/>
                </a:solidFill>
              </a:rPr>
              <a:t> </a:t>
            </a:r>
          </a:p>
          <a:p>
            <a:pPr marL="285750" indent="-285750" defTabSz="914363">
              <a:spcBef>
                <a:spcPts val="500"/>
              </a:spcBef>
              <a:buFont typeface="Arial" panose="020B0604020202020204" pitchFamily="34" charset="0"/>
              <a:buChar char="•"/>
              <a:defRPr/>
            </a:pPr>
            <a:r>
              <a:rPr lang="en-US" sz="1667" dirty="0">
                <a:solidFill>
                  <a:srgbClr val="000000"/>
                </a:solidFill>
                <a:hlinkClick r:id="rId4"/>
              </a:rPr>
              <a:t>Microservice Registration and Discovery with Spring Cloud and Netflix's Eureka</a:t>
            </a:r>
            <a:r>
              <a:rPr lang="en-US" sz="1667" dirty="0">
                <a:solidFill>
                  <a:srgbClr val="000000"/>
                </a:solidFill>
              </a:rPr>
              <a:t> </a:t>
            </a:r>
          </a:p>
          <a:p>
            <a:pPr marL="285750" indent="-285750" defTabSz="914363">
              <a:spcBef>
                <a:spcPts val="500"/>
              </a:spcBef>
              <a:buFont typeface="Arial" panose="020B0604020202020204" pitchFamily="34" charset="0"/>
              <a:buChar char="•"/>
              <a:defRPr/>
            </a:pPr>
            <a:endParaRPr lang="en-US" sz="1667" dirty="0">
              <a:solidFill>
                <a:srgbClr val="000000"/>
              </a:solidFill>
            </a:endParaRPr>
          </a:p>
        </p:txBody>
      </p:sp>
    </p:spTree>
    <p:extLst>
      <p:ext uri="{BB962C8B-B14F-4D97-AF65-F5344CB8AC3E}">
        <p14:creationId xmlns:p14="http://schemas.microsoft.com/office/powerpoint/2010/main" val="3875908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381000" y="571500"/>
            <a:ext cx="5524500" cy="875560"/>
          </a:xfrm>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E9288AFF-70BA-4429-9E8D-05D06C0869DC}"/>
              </a:ext>
            </a:extLst>
          </p:cNvPr>
          <p:cNvPicPr>
            <a:picLocks noChangeAspect="1"/>
          </p:cNvPicPr>
          <p:nvPr/>
        </p:nvPicPr>
        <p:blipFill>
          <a:blip r:embed="rId3"/>
          <a:stretch>
            <a:fillRect/>
          </a:stretch>
        </p:blipFill>
        <p:spPr>
          <a:xfrm>
            <a:off x="7547192" y="2126762"/>
            <a:ext cx="3193616" cy="2604477"/>
          </a:xfrm>
          <a:prstGeom prst="rect">
            <a:avLst/>
          </a:prstGeom>
        </p:spPr>
      </p:pic>
      <p:sp>
        <p:nvSpPr>
          <p:cNvPr id="2" name="Rectangle 1">
            <a:extLst>
              <a:ext uri="{FF2B5EF4-FFF2-40B4-BE49-F238E27FC236}">
                <a16:creationId xmlns:a16="http://schemas.microsoft.com/office/drawing/2014/main" id="{8FC080F7-192D-4E8F-85E4-D60A420E0981}"/>
              </a:ext>
            </a:extLst>
          </p:cNvPr>
          <p:cNvSpPr/>
          <p:nvPr/>
        </p:nvSpPr>
        <p:spPr>
          <a:xfrm>
            <a:off x="381000" y="1447060"/>
            <a:ext cx="5416118" cy="3477875"/>
          </a:xfrm>
          <a:prstGeom prst="rect">
            <a:avLst/>
          </a:prstGeom>
        </p:spPr>
        <p:txBody>
          <a:bodyPr wrap="square">
            <a:spAutoFit/>
          </a:bodyPr>
          <a:lstStyle/>
          <a:p>
            <a:pPr marL="342900" lvl="0" indent="-342900">
              <a:buFont typeface="+mj-lt"/>
              <a:buAutoNum type="arabicPeriod"/>
            </a:pPr>
            <a:r>
              <a:rPr lang="en-US" sz="2200" dirty="0">
                <a:solidFill>
                  <a:srgbClr val="FFFFFF"/>
                </a:solidFill>
                <a:latin typeface="IBM Plex Sans" panose="020B0503050203000203" pitchFamily="34" charset="0"/>
              </a:rPr>
              <a:t>Create a Spring Eureka Server.</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Register the existing spring cloud projects with Eureka server.</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Check the Eureka dashboard.</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Use Discovery Client to discover a target service and make calls to one of the target service instances.</a:t>
            </a:r>
            <a:endParaRPr kumimoji="0" lang="en-IN" sz="220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43F98C7E-B865-49AE-9A93-757747C1C270}"/>
              </a:ext>
            </a:extLst>
          </p:cNvPr>
          <p:cNvSpPr/>
          <p:nvPr/>
        </p:nvSpPr>
        <p:spPr>
          <a:xfrm>
            <a:off x="281614" y="5210885"/>
            <a:ext cx="4323621" cy="400110"/>
          </a:xfrm>
          <a:prstGeom prst="rect">
            <a:avLst/>
          </a:prstGeom>
        </p:spPr>
        <p:txBody>
          <a:bodyPr wrap="none">
            <a:spAutoFit/>
          </a:bodyPr>
          <a:lstStyle/>
          <a:p>
            <a:pPr marL="0" marR="0" lvl="0" indent="0" algn="ctr" defTabSz="822960" rtl="0" eaLnBrk="1" fontAlgn="auto" latinLnBrk="0" hangingPunct="1">
              <a:lnSpc>
                <a:spcPct val="100000"/>
              </a:lnSpc>
              <a:spcBef>
                <a:spcPts val="0"/>
              </a:spcBef>
              <a:spcAft>
                <a:spcPts val="0"/>
              </a:spcAft>
              <a:buClrTx/>
              <a:buSzTx/>
              <a:buFontTx/>
              <a:buNone/>
              <a:tabLst>
                <a:tab pos="0" algn="l"/>
                <a:tab pos="411480" algn="l"/>
                <a:tab pos="822960" algn="l"/>
                <a:tab pos="1234439" algn="l"/>
                <a:tab pos="1645920" algn="l"/>
                <a:tab pos="2057400" algn="l"/>
                <a:tab pos="2468879" algn="l"/>
                <a:tab pos="2880360" algn="l"/>
                <a:tab pos="3291840" algn="l"/>
                <a:tab pos="3703320" algn="l"/>
                <a:tab pos="4114800" algn="l"/>
                <a:tab pos="4526280" algn="l"/>
                <a:tab pos="4937759" algn="l"/>
                <a:tab pos="5349240" algn="l"/>
                <a:tab pos="5760719" algn="l"/>
                <a:tab pos="6172200" algn="l"/>
                <a:tab pos="6583680" algn="l"/>
                <a:tab pos="6995160" algn="l"/>
                <a:tab pos="7406640" algn="l"/>
                <a:tab pos="7818120" algn="l"/>
                <a:tab pos="8229600" algn="l"/>
              </a:tabLst>
              <a:defRPr/>
            </a:pPr>
            <a:r>
              <a:rPr kumimoji="0" lang="en-US" sz="2000" b="1" i="0" u="none" strike="noStrike" kern="1200" cap="none" spc="0" normalizeH="0" baseline="0" noProof="0" dirty="0">
                <a:ln>
                  <a:noFill/>
                </a:ln>
                <a:solidFill>
                  <a:srgbClr val="FFFFFF"/>
                </a:solidFill>
                <a:effectLst/>
                <a:uLnTx/>
                <a:uFillTx/>
                <a:latin typeface="IBM Plex Sans" panose="020B0503050203000203" pitchFamily="34" charset="0"/>
                <a:ea typeface="Arial" pitchFamily="2"/>
                <a:cs typeface="Arial" pitchFamily="2"/>
              </a:rPr>
              <a:t>Running the newly created project</a:t>
            </a:r>
          </a:p>
        </p:txBody>
      </p:sp>
    </p:spTree>
    <p:extLst>
      <p:ext uri="{BB962C8B-B14F-4D97-AF65-F5344CB8AC3E}">
        <p14:creationId xmlns:p14="http://schemas.microsoft.com/office/powerpoint/2010/main" val="4283295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Service Registry</a:t>
            </a:r>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Passive Service Discovery</a:t>
            </a:r>
          </a:p>
          <a:p>
            <a:pPr marL="285739" lvl="0" indent="-285739" defTabSz="914363">
              <a:spcBef>
                <a:spcPts val="500"/>
              </a:spcBef>
              <a:buFont typeface="Arial" panose="020B0604020202020204" pitchFamily="34" charset="0"/>
              <a:buChar char="•"/>
              <a:defRPr/>
            </a:pPr>
            <a:r>
              <a:rPr lang="en-US" sz="1667" dirty="0">
                <a:solidFill>
                  <a:srgbClr val="000000"/>
                </a:solidFill>
              </a:rPr>
              <a:t>Having services register themselves and find others automatically</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Eureka Server</a:t>
            </a:r>
          </a:p>
          <a:p>
            <a:pPr marL="285739" lvl="0" indent="-285739" defTabSz="914363">
              <a:spcBef>
                <a:spcPts val="500"/>
              </a:spcBef>
              <a:buFont typeface="Arial" panose="020B0604020202020204" pitchFamily="34" charset="0"/>
              <a:buChar char="•"/>
              <a:defRPr/>
            </a:pPr>
            <a:r>
              <a:rPr lang="en-US" sz="1667" dirty="0">
                <a:solidFill>
                  <a:srgbClr val="000000"/>
                </a:solidFill>
              </a:rPr>
              <a:t>Convenient wrapper around Netflix Eureka libraries</a:t>
            </a:r>
          </a:p>
          <a:p>
            <a:pPr marL="285739" lvl="0" indent="-285739" defTabSz="914363">
              <a:spcBef>
                <a:spcPts val="500"/>
              </a:spcBef>
              <a:buFont typeface="Arial" panose="020B0604020202020204" pitchFamily="34" charset="0"/>
              <a:buChar char="•"/>
              <a:defRPr/>
            </a:pPr>
            <a:r>
              <a:rPr lang="en-US" sz="1667" dirty="0">
                <a:solidFill>
                  <a:srgbClr val="000000"/>
                </a:solidFill>
              </a:rPr>
              <a:t>Holds registrations, shares information on other registrants</a:t>
            </a:r>
          </a:p>
          <a:p>
            <a:pPr marL="285739" lvl="0" indent="-285739" defTabSz="914363">
              <a:spcBef>
                <a:spcPts val="500"/>
              </a:spcBef>
              <a:buFont typeface="Arial" panose="020B0604020202020204" pitchFamily="34" charset="0"/>
              <a:buChar char="•"/>
              <a:defRPr/>
            </a:pPr>
            <a:r>
              <a:rPr lang="en-US" sz="1667" dirty="0">
                <a:solidFill>
                  <a:srgbClr val="000000"/>
                </a:solidFill>
              </a:rPr>
              <a:t>Synchronizes itself with other servers</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Eureka Client</a:t>
            </a:r>
          </a:p>
          <a:p>
            <a:pPr marL="285739" lvl="0" indent="-285739" defTabSz="914363">
              <a:spcBef>
                <a:spcPts val="500"/>
              </a:spcBef>
              <a:buFont typeface="Arial" panose="020B0604020202020204" pitchFamily="34" charset="0"/>
              <a:buChar char="•"/>
              <a:defRPr/>
            </a:pPr>
            <a:r>
              <a:rPr lang="en-US" sz="1667" dirty="0">
                <a:solidFill>
                  <a:srgbClr val="000000"/>
                </a:solidFill>
              </a:rPr>
              <a:t>Connects to server to register and obtain information on other clients</a:t>
            </a:r>
          </a:p>
        </p:txBody>
      </p:sp>
    </p:spTree>
    <p:extLst>
      <p:ext uri="{BB962C8B-B14F-4D97-AF65-F5344CB8AC3E}">
        <p14:creationId xmlns:p14="http://schemas.microsoft.com/office/powerpoint/2010/main" val="3155714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Service Registry</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271474"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182492"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54265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a:t>
            </a:r>
          </a:p>
          <a:p>
            <a:pPr marL="285739" lvl="0" indent="-285739" defTabSz="914363">
              <a:spcBef>
                <a:spcPts val="500"/>
              </a:spcBef>
              <a:buFont typeface="Arial" panose="020B0604020202020204" pitchFamily="34" charset="0"/>
              <a:buChar char="•"/>
              <a:defRPr/>
            </a:pPr>
            <a:r>
              <a:rPr lang="en-US" sz="1667" dirty="0">
                <a:solidFill>
                  <a:srgbClr val="000000"/>
                </a:solidFill>
              </a:rPr>
              <a:t>Explain what Passive Service Discovery is</a:t>
            </a:r>
          </a:p>
          <a:p>
            <a:pPr marL="285739" lvl="0" indent="-285739" defTabSz="914363">
              <a:spcBef>
                <a:spcPts val="500"/>
              </a:spcBef>
              <a:buFont typeface="Arial" panose="020B0604020202020204" pitchFamily="34" charset="0"/>
              <a:buChar char="•"/>
              <a:defRPr/>
            </a:pPr>
            <a:r>
              <a:rPr lang="en-US" sz="1667" dirty="0">
                <a:solidFill>
                  <a:srgbClr val="000000"/>
                </a:solidFill>
              </a:rPr>
              <a:t>Build and Run and Spring Cloud Eureka Server</a:t>
            </a:r>
          </a:p>
          <a:p>
            <a:pPr marL="285739" lvl="0" indent="-285739" defTabSz="914363">
              <a:spcBef>
                <a:spcPts val="500"/>
              </a:spcBef>
              <a:buFont typeface="Arial" panose="020B0604020202020204" pitchFamily="34" charset="0"/>
              <a:buChar char="•"/>
              <a:defRPr/>
            </a:pPr>
            <a:r>
              <a:rPr lang="en-US" sz="1667" dirty="0">
                <a:solidFill>
                  <a:srgbClr val="000000"/>
                </a:solidFill>
              </a:rPr>
              <a:t>Build, Run, and Configure a Eureka Client</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Service Registry</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 Service Registry</a:t>
            </a:r>
            <a:endParaRPr lang="en-IN" dirty="0"/>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3147740148"/>
              </p:ext>
            </p:extLst>
          </p:nvPr>
        </p:nvGraphicFramePr>
        <p:xfrm>
          <a:off x="3302000" y="1714500"/>
          <a:ext cx="8509000" cy="1894416"/>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u="none" strike="noStrike" cap="none" normalizeH="0" baseline="0" dirty="0">
                          <a:ln>
                            <a:noFill/>
                          </a:ln>
                          <a:effectLst/>
                          <a:latin typeface="IBM Plex Sans" panose="020B0503050203000203" pitchFamily="34" charset="0"/>
                        </a:rPr>
                        <a:t>Service Discovery</a:t>
                      </a:r>
                      <a:endParaRPr kumimoji="0" lang="en-US" altLang="en-US" sz="17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Eureka Server</a:t>
                      </a:r>
                    </a:p>
                  </a:txBody>
                  <a:tcPr marL="228600" anchor="ctr" horzOverflow="overflow"/>
                </a:tc>
                <a:extLst>
                  <a:ext uri="{0D108BD9-81ED-4DB2-BD59-A6C34878D82A}">
                    <a16:rowId xmlns:a16="http://schemas.microsoft.com/office/drawing/2014/main" val="3187827419"/>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Discovery Client</a:t>
                      </a:r>
                      <a:endPar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3280213090"/>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Service Discovery Considerations</a:t>
                      </a:r>
                    </a:p>
                  </a:txBody>
                  <a:tcPr marL="228600" anchor="ctr" horzOverflow="overflow"/>
                </a:tc>
                <a:extLst>
                  <a:ext uri="{0D108BD9-81ED-4DB2-BD59-A6C34878D82A}">
                    <a16:rowId xmlns:a16="http://schemas.microsoft.com/office/drawing/2014/main" val="421290796"/>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Service Registry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Service Discovery: Analogy</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6096000" cy="3323987"/>
          </a:xfrm>
          <a:prstGeom prst="rect">
            <a:avLst/>
          </a:prstGeom>
        </p:spPr>
        <p:txBody>
          <a:bodyPr wrap="square">
            <a:spAutoFit/>
          </a:bodyPr>
          <a:lstStyle/>
          <a:p>
            <a:pPr marL="285750" indent="-285750">
              <a:buFont typeface="Arial" panose="020B0604020202020204" pitchFamily="34" charset="0"/>
              <a:buChar char="•"/>
            </a:pPr>
            <a:r>
              <a:rPr lang="en-US" sz="2200" dirty="0">
                <a:latin typeface="IBM Plex Sans" panose="020B0503050203000203" pitchFamily="34" charset="0"/>
              </a:rPr>
              <a:t>When you sign into a chat client, what happens?</a:t>
            </a:r>
          </a:p>
          <a:p>
            <a:pPr marL="800100" lvl="1" indent="-342900">
              <a:buFont typeface="Courier New" panose="02070309020205020404" pitchFamily="49" charset="0"/>
              <a:buChar char="o"/>
            </a:pPr>
            <a:r>
              <a:rPr lang="en-US" sz="2000" dirty="0">
                <a:latin typeface="IBM Plex Sans" panose="020B0503050203000203" pitchFamily="34" charset="0"/>
              </a:rPr>
              <a:t>Client 'registers' itself with the server – server knows you are online.</a:t>
            </a:r>
          </a:p>
          <a:p>
            <a:pPr marL="800100" lvl="1" indent="-342900">
              <a:buFont typeface="Courier New" panose="02070309020205020404" pitchFamily="49" charset="0"/>
              <a:buChar char="o"/>
            </a:pPr>
            <a:r>
              <a:rPr lang="en-US" sz="2000" dirty="0">
                <a:latin typeface="IBM Plex Sans" panose="020B0503050203000203" pitchFamily="34" charset="0"/>
              </a:rPr>
              <a:t>The server provides you with a list of all the other known clients</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In essence, you client has “discovered” the other clients</a:t>
            </a:r>
          </a:p>
          <a:p>
            <a:pPr marL="800100" lvl="1" indent="-342900">
              <a:buFont typeface="Courier New" panose="02070309020205020404" pitchFamily="49" charset="0"/>
              <a:buChar char="o"/>
            </a:pPr>
            <a:r>
              <a:rPr lang="en-US" sz="2000" dirty="0">
                <a:latin typeface="IBM Plex Sans" panose="020B0503050203000203" pitchFamily="34" charset="0"/>
              </a:rPr>
              <a:t>...and has itself been “discovered” by others</a:t>
            </a:r>
          </a:p>
        </p:txBody>
      </p:sp>
      <p:pic>
        <p:nvPicPr>
          <p:cNvPr id="7" name="Picture 6">
            <a:extLst>
              <a:ext uri="{FF2B5EF4-FFF2-40B4-BE49-F238E27FC236}">
                <a16:creationId xmlns:a16="http://schemas.microsoft.com/office/drawing/2014/main" id="{7365F2F9-4941-412F-B3F7-9E2FD7741212}"/>
              </a:ext>
            </a:extLst>
          </p:cNvPr>
          <p:cNvPicPr>
            <a:picLocks noChangeAspect="1"/>
          </p:cNvPicPr>
          <p:nvPr/>
        </p:nvPicPr>
        <p:blipFill>
          <a:blip r:embed="rId3">
            <a:lum/>
            <a:alphaModFix/>
          </a:blip>
          <a:srcRect/>
          <a:stretch>
            <a:fillRect/>
          </a:stretch>
        </p:blipFill>
        <p:spPr>
          <a:xfrm>
            <a:off x="8392885" y="1552026"/>
            <a:ext cx="2344784" cy="4005843"/>
          </a:xfrm>
          <a:prstGeom prst="rect">
            <a:avLst/>
          </a:prstGeom>
          <a:noFill/>
          <a:ln>
            <a:noFill/>
          </a:ln>
        </p:spPr>
      </p:pic>
    </p:spTree>
    <p:extLst>
      <p:ext uri="{BB962C8B-B14F-4D97-AF65-F5344CB8AC3E}">
        <p14:creationId xmlns:p14="http://schemas.microsoft.com/office/powerpoint/2010/main" val="213394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Service Registry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Service Discovery: Analogy</a:t>
            </a:r>
          </a:p>
        </p:txBody>
      </p:sp>
      <p:sp>
        <p:nvSpPr>
          <p:cNvPr id="6" name="Rectangle 5">
            <a:extLst>
              <a:ext uri="{FF2B5EF4-FFF2-40B4-BE49-F238E27FC236}">
                <a16:creationId xmlns:a16="http://schemas.microsoft.com/office/drawing/2014/main" id="{1C235D3B-B83E-42B1-99B8-A2DCEB13CB1C}"/>
              </a:ext>
            </a:extLst>
          </p:cNvPr>
          <p:cNvSpPr/>
          <p:nvPr/>
        </p:nvSpPr>
        <p:spPr>
          <a:xfrm>
            <a:off x="380999" y="1552027"/>
            <a:ext cx="10731137" cy="3016210"/>
          </a:xfrm>
          <a:prstGeom prst="rect">
            <a:avLst/>
          </a:prstGeom>
        </p:spPr>
        <p:txBody>
          <a:bodyPr wrap="square">
            <a:spAutoFit/>
          </a:bodyPr>
          <a:lstStyle/>
          <a:p>
            <a:pPr marL="285750" indent="-285750">
              <a:buFont typeface="Arial" panose="020B0604020202020204" pitchFamily="34" charset="0"/>
              <a:buChar char="•"/>
            </a:pPr>
            <a:r>
              <a:rPr lang="en-US" sz="2200" dirty="0">
                <a:latin typeface="IBM Plex Sans" panose="020B0503050203000203" pitchFamily="34" charset="0"/>
              </a:rPr>
              <a:t>Microservice architectures result in large numbers of inter-service calls</a:t>
            </a:r>
          </a:p>
          <a:p>
            <a:pPr marL="914400" lvl="1" indent="-457200">
              <a:buFont typeface="Courier New" panose="02070309020205020404" pitchFamily="49" charset="0"/>
              <a:buChar char="o"/>
            </a:pPr>
            <a:r>
              <a:rPr lang="en-US" sz="2000" dirty="0">
                <a:latin typeface="IBM Plex Sans" panose="020B0503050203000203" pitchFamily="34" charset="0"/>
              </a:rPr>
              <a:t>Very challenging to configure</a:t>
            </a:r>
          </a:p>
          <a:p>
            <a:r>
              <a:rPr lang="en-US" sz="2200" dirty="0">
                <a:latin typeface="IBM Plex Sans" panose="020B0503050203000203" pitchFamily="34" charset="0"/>
              </a:rPr>
              <a:t>	</a:t>
            </a:r>
          </a:p>
          <a:p>
            <a:pPr marL="285750" indent="-285750">
              <a:buFont typeface="Arial" panose="020B0604020202020204" pitchFamily="34" charset="0"/>
              <a:buChar char="•"/>
            </a:pPr>
            <a:r>
              <a:rPr lang="en-US" sz="2200" dirty="0">
                <a:latin typeface="IBM Plex Sans" panose="020B0503050203000203" pitchFamily="34" charset="0"/>
              </a:rPr>
              <a:t>How can one application easily find all of the other runtime dependencies?</a:t>
            </a:r>
          </a:p>
          <a:p>
            <a:pPr marL="914400" lvl="1" indent="-457200">
              <a:buFont typeface="Courier New" panose="02070309020205020404" pitchFamily="49" charset="0"/>
              <a:buChar char="o"/>
            </a:pPr>
            <a:r>
              <a:rPr lang="en-US" sz="2000" dirty="0">
                <a:latin typeface="IBM Plex Sans" panose="020B0503050203000203" pitchFamily="34" charset="0"/>
              </a:rPr>
              <a:t>Manual configuration – Impractical, brittle</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Service Discovery provides a single 'lookup' service.</a:t>
            </a:r>
          </a:p>
          <a:p>
            <a:pPr marL="914400" lvl="1" indent="-457200">
              <a:buFont typeface="Courier New" panose="02070309020205020404" pitchFamily="49" charset="0"/>
              <a:buChar char="o"/>
            </a:pPr>
            <a:r>
              <a:rPr lang="en-US" sz="2000" dirty="0">
                <a:latin typeface="IBM Plex Sans" panose="020B0503050203000203" pitchFamily="34" charset="0"/>
              </a:rPr>
              <a:t>Clients register themselves, discover other registrants</a:t>
            </a:r>
          </a:p>
          <a:p>
            <a:pPr marL="914400" lvl="1" indent="-457200">
              <a:buFont typeface="Courier New" panose="02070309020205020404" pitchFamily="49" charset="0"/>
              <a:buChar char="o"/>
            </a:pPr>
            <a:r>
              <a:rPr lang="en-US" sz="2000" dirty="0">
                <a:latin typeface="IBM Plex Sans" panose="020B0503050203000203" pitchFamily="34" charset="0"/>
              </a:rPr>
              <a:t>Solutions: Eureka, Consul, </a:t>
            </a:r>
            <a:r>
              <a:rPr lang="en-US" sz="2000" dirty="0" err="1">
                <a:latin typeface="IBM Plex Sans" panose="020B0503050203000203" pitchFamily="34" charset="0"/>
              </a:rPr>
              <a:t>Etcd</a:t>
            </a:r>
            <a:r>
              <a:rPr lang="en-US" sz="2000" dirty="0">
                <a:latin typeface="IBM Plex Sans" panose="020B0503050203000203" pitchFamily="34" charset="0"/>
              </a:rPr>
              <a:t>, Zookeeper, </a:t>
            </a:r>
            <a:r>
              <a:rPr lang="en-US" sz="2000" dirty="0" err="1">
                <a:latin typeface="IBM Plex Sans" panose="020B0503050203000203" pitchFamily="34" charset="0"/>
              </a:rPr>
              <a:t>SmartStack</a:t>
            </a:r>
            <a:r>
              <a:rPr lang="en-US" sz="2000" dirty="0">
                <a:latin typeface="IBM Plex Sans" panose="020B0503050203000203" pitchFamily="34" charset="0"/>
              </a:rPr>
              <a:t>, and so on</a:t>
            </a:r>
          </a:p>
        </p:txBody>
      </p:sp>
    </p:spTree>
    <p:extLst>
      <p:ext uri="{BB962C8B-B14F-4D97-AF65-F5344CB8AC3E}">
        <p14:creationId xmlns:p14="http://schemas.microsoft.com/office/powerpoint/2010/main" val="124400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Service Registry</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Eureka: Service Discovery Server and Client</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0999" y="1552027"/>
            <a:ext cx="10731137" cy="4154984"/>
          </a:xfrm>
          <a:prstGeom prst="rect">
            <a:avLst/>
          </a:prstGeom>
        </p:spPr>
        <p:txBody>
          <a:bodyPr wrap="square">
            <a:spAutoFit/>
          </a:bodyPr>
          <a:lstStyle/>
          <a:p>
            <a:pPr marL="285750" indent="-285750">
              <a:buFont typeface="Arial" panose="020B0604020202020204" pitchFamily="34" charset="0"/>
              <a:buChar char="•"/>
            </a:pPr>
            <a:r>
              <a:rPr lang="en-US" sz="2200" dirty="0">
                <a:latin typeface="IBM Plex Sans" panose="020B0503050203000203" pitchFamily="34" charset="0"/>
              </a:rPr>
              <a:t>Part of Spring Cloud Netflix</a:t>
            </a:r>
          </a:p>
          <a:p>
            <a:pPr marL="800100" lvl="1" indent="-342900">
              <a:buFont typeface="Courier New" panose="02070309020205020404" pitchFamily="49" charset="0"/>
              <a:buChar char="o"/>
            </a:pPr>
            <a:r>
              <a:rPr lang="en-US" sz="2000" dirty="0">
                <a:latin typeface="IBM Plex Sans" panose="020B0503050203000203" pitchFamily="34" charset="0"/>
              </a:rPr>
              <a:t>Battle tested by Netflix</a:t>
            </a:r>
          </a:p>
          <a:p>
            <a:pPr marL="285750" indent="-285750">
              <a:buFont typeface="Arial" panose="020B0604020202020204" pitchFamily="34" charset="0"/>
              <a:buChar char="•"/>
            </a:pPr>
            <a:r>
              <a:rPr lang="en-US" sz="2200" dirty="0">
                <a:latin typeface="IBM Plex Sans" panose="020B0503050203000203" pitchFamily="34" charset="0"/>
              </a:rPr>
              <a:t> </a:t>
            </a:r>
          </a:p>
          <a:p>
            <a:pPr marL="285750" indent="-285750">
              <a:buFont typeface="Arial" panose="020B0604020202020204" pitchFamily="34" charset="0"/>
              <a:buChar char="•"/>
            </a:pPr>
            <a:r>
              <a:rPr lang="en-US" sz="2200" dirty="0">
                <a:latin typeface="IBM Plex Sans" panose="020B0503050203000203" pitchFamily="34" charset="0"/>
              </a:rPr>
              <a:t>Eureka provides a 'lookup' server</a:t>
            </a:r>
          </a:p>
          <a:p>
            <a:pPr marL="800100" lvl="1" indent="-342900">
              <a:buFont typeface="Courier New" panose="02070309020205020404" pitchFamily="49" charset="0"/>
              <a:buChar char="o"/>
            </a:pPr>
            <a:r>
              <a:rPr lang="en-US" sz="2000" dirty="0">
                <a:latin typeface="IBM Plex Sans" panose="020B0503050203000203" pitchFamily="34" charset="0"/>
              </a:rPr>
              <a:t>Generally made highly available by running multiple copies</a:t>
            </a:r>
          </a:p>
          <a:p>
            <a:pPr marL="800100" lvl="1" indent="-342900">
              <a:buFont typeface="Courier New" panose="02070309020205020404" pitchFamily="49" charset="0"/>
              <a:buChar char="o"/>
            </a:pPr>
            <a:r>
              <a:rPr lang="en-US" sz="2000" dirty="0">
                <a:latin typeface="IBM Plex Sans" panose="020B0503050203000203" pitchFamily="34" charset="0"/>
              </a:rPr>
              <a:t>Copies replicate state of registered services</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‘Client’ Services register with Eureka</a:t>
            </a:r>
          </a:p>
          <a:p>
            <a:pPr marL="800100" lvl="1" indent="-342900">
              <a:buFont typeface="Courier New" panose="02070309020205020404" pitchFamily="49" charset="0"/>
              <a:buChar char="o"/>
            </a:pPr>
            <a:r>
              <a:rPr lang="en-US" sz="2000" dirty="0">
                <a:latin typeface="IBM Plex Sans" panose="020B0503050203000203" pitchFamily="34" charset="0"/>
              </a:rPr>
              <a:t>Provide metadata on host, port, health indicator URL, and so on</a:t>
            </a:r>
          </a:p>
          <a:p>
            <a:pPr marL="285750" indent="-285750">
              <a:buFont typeface="Arial" panose="020B0604020202020204" pitchFamily="34" charset="0"/>
              <a:buChar char="•"/>
            </a:pPr>
            <a:endParaRPr lang="en-US" sz="2200" dirty="0">
              <a:latin typeface="IBM Plex Sans" panose="020B0503050203000203" pitchFamily="34" charset="0"/>
            </a:endParaRPr>
          </a:p>
          <a:p>
            <a:pPr marL="285750" indent="-285750">
              <a:buFont typeface="Arial" panose="020B0604020202020204" pitchFamily="34" charset="0"/>
              <a:buChar char="•"/>
            </a:pPr>
            <a:r>
              <a:rPr lang="en-US" sz="2200" dirty="0">
                <a:latin typeface="IBM Plex Sans" panose="020B0503050203000203" pitchFamily="34" charset="0"/>
              </a:rPr>
              <a:t>Client Services send heartbeats to Eureka</a:t>
            </a:r>
          </a:p>
          <a:p>
            <a:pPr marL="800100" lvl="1" indent="-342900">
              <a:buFont typeface="Courier New" panose="02070309020205020404" pitchFamily="49" charset="0"/>
              <a:buChar char="o"/>
            </a:pPr>
            <a:r>
              <a:rPr lang="en-US" sz="2000" dirty="0">
                <a:latin typeface="IBM Plex Sans" panose="020B0503050203000203" pitchFamily="34" charset="0"/>
              </a:rPr>
              <a:t>Eureka removes services without heartbeats</a:t>
            </a:r>
          </a:p>
        </p:txBody>
      </p:sp>
    </p:spTree>
    <p:extLst>
      <p:ext uri="{BB962C8B-B14F-4D97-AF65-F5344CB8AC3E}">
        <p14:creationId xmlns:p14="http://schemas.microsoft.com/office/powerpoint/2010/main" val="2310973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Eureka Server</a:t>
            </a:r>
          </a:p>
        </p:txBody>
      </p:sp>
    </p:spTree>
    <p:extLst>
      <p:ext uri="{BB962C8B-B14F-4D97-AF65-F5344CB8AC3E}">
        <p14:creationId xmlns:p14="http://schemas.microsoft.com/office/powerpoint/2010/main" val="1993620490"/>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3707</TotalTime>
  <Words>2767</Words>
  <Application>Microsoft Office PowerPoint</Application>
  <PresentationFormat>Widescreen</PresentationFormat>
  <Paragraphs>368</Paragraphs>
  <Slides>27</Slides>
  <Notes>9</Notes>
  <HiddenSlides>1</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27</vt:i4>
      </vt:variant>
    </vt:vector>
  </HeadingPairs>
  <TitlesOfParts>
    <vt:vector size="43" baseType="lpstr">
      <vt:lpstr>.AppleSystemUIFont</vt:lpstr>
      <vt:lpstr>Albany</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4_Light Background</vt:lpstr>
      <vt:lpstr>3_Light Background</vt:lpstr>
      <vt:lpstr>4_Color Block</vt:lpstr>
      <vt:lpstr>3_Dark Background</vt:lpstr>
      <vt:lpstr>Spring Cloud – Service Registry  Audience: Developer</vt:lpstr>
      <vt:lpstr>Introduction</vt:lpstr>
      <vt:lpstr>Agenda</vt:lpstr>
      <vt:lpstr>Objectives</vt:lpstr>
      <vt:lpstr>Topics</vt:lpstr>
      <vt:lpstr>Service Discovery: Analogy</vt:lpstr>
      <vt:lpstr>Service Discovery: Analogy</vt:lpstr>
      <vt:lpstr>Eureka: Service Discovery Server and Client</vt:lpstr>
      <vt:lpstr>Eureka Server</vt:lpstr>
      <vt:lpstr>Making a Eureka Server – Building, part 1</vt:lpstr>
      <vt:lpstr>Making a Eureka Server – Building, part 2</vt:lpstr>
      <vt:lpstr>Multiple Servers</vt:lpstr>
      <vt:lpstr>Multiple Servers Configuration</vt:lpstr>
      <vt:lpstr>Discovery Client</vt:lpstr>
      <vt:lpstr>Registering with Eureka – Part 1</vt:lpstr>
      <vt:lpstr>Registering with Eureka – Part 1 (continued)</vt:lpstr>
      <vt:lpstr>@EnableDiscoveryClient</vt:lpstr>
      <vt:lpstr>Service Discovery Considerations</vt:lpstr>
      <vt:lpstr>What is a Zone?</vt:lpstr>
      <vt:lpstr>Which Comes First? Eureka or Config Server?</vt:lpstr>
      <vt:lpstr>References</vt:lpstr>
      <vt:lpstr>References</vt:lpstr>
      <vt:lpstr>Lab     </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236</cp:revision>
  <dcterms:created xsi:type="dcterms:W3CDTF">2020-06-25T11:01:55Z</dcterms:created>
  <dcterms:modified xsi:type="dcterms:W3CDTF">2020-08-04T17:37:54Z</dcterms:modified>
</cp:coreProperties>
</file>